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62" r:id="rId3"/>
    <p:sldId id="263" r:id="rId4"/>
    <p:sldId id="257" r:id="rId5"/>
    <p:sldId id="258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CB9D1D-191C-C50D-2D10-2412767665E9}" name="Krier, Sarah E" initials="SK" userId="S::SEK29@pitt.edu::3f729638-1288-49f9-ae4c-7845f1645d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9"/>
    <p:restoredTop sz="94718"/>
  </p:normalViewPr>
  <p:slideViewPr>
    <p:cSldViewPr snapToGrid="0">
      <p:cViewPr varScale="1">
        <p:scale>
          <a:sx n="86" d="100"/>
          <a:sy n="86" d="100"/>
        </p:scale>
        <p:origin x="24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A421B-6E5B-094E-8A94-52AF20159248}" type="datetimeFigureOut">
              <a:rPr lang="en-US" smtClean="0"/>
              <a:t>6/30/24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D119C-8D9C-7B49-B81E-94AFC4558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8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1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5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3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5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2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0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7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1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5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May 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59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C5B7A4-4AF9-46EE-7CAB-4CF094F4A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04" b="17741"/>
          <a:stretch/>
        </p:blipFill>
        <p:spPr>
          <a:xfrm>
            <a:off x="-2" y="-2"/>
            <a:ext cx="12192002" cy="6858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A0B7B-8051-DD36-8253-2C447C9EA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7968" y="412071"/>
            <a:ext cx="4693473" cy="2951814"/>
          </a:xfrm>
        </p:spPr>
        <p:txBody>
          <a:bodyPr anchor="b"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ptos SemiBold" panose="020B0004020202020204" pitchFamily="34" charset="0"/>
              </a:rPr>
              <a:t>Stakeholder</a:t>
            </a:r>
            <a:b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ptos SemiBold" panose="020B0004020202020204" pitchFamily="34" charset="0"/>
              </a:rPr>
            </a:b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ptos SemiBold" panose="020B0004020202020204" pitchFamily="34" charset="0"/>
              </a:rPr>
              <a:t>engagement</a:t>
            </a:r>
            <a:b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ptos SemiBold" panose="020B0004020202020204" pitchFamily="34" charset="0"/>
              </a:rPr>
            </a:b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ptos SemiBold" panose="020B0004020202020204" pitchFamily="34" charset="0"/>
              </a:rPr>
              <a:t>update</a:t>
            </a:r>
            <a:b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ptos SemiBold" panose="020B0004020202020204" pitchFamily="34" charset="0"/>
              </a:rPr>
            </a:br>
            <a:r>
              <a:rPr lang="en-US" sz="4400" b="1" cap="none" dirty="0">
                <a:solidFill>
                  <a:schemeClr val="accent5">
                    <a:lumMod val="75000"/>
                  </a:schemeClr>
                </a:solidFill>
                <a:latin typeface="Aptos SemiBold" panose="020B0004020202020204" pitchFamily="34" charset="0"/>
                <a:cs typeface="Al Bayan Plain" pitchFamily="2" charset="-78"/>
              </a:rPr>
              <a:t>July 10, 2024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Aptos SemiBold" panose="020B0004020202020204" pitchFamily="34" charset="0"/>
              <a:cs typeface="Al Bayan Plain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E3B89-B7EC-09B8-1D61-66EDFF085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156" y="3987027"/>
            <a:ext cx="5819775" cy="245890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Paul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</a:rPr>
              <a:t>Kabera</a:t>
            </a:r>
            <a:endParaRPr lang="en-US" sz="2400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Community Engagement Coordinator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HIV Prevention &amp; Care Project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School of Public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</a:rPr>
              <a:t>University of Pittsburgh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14478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18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03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BA7D0-16D0-2C95-D561-EFC6401F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July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3424D-44EE-BF11-A683-13A3D5B2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HPG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D2698-2E53-36CE-13AD-C6FDC9DB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41AE4-6C88-CBA7-2BBD-B8B48CE52332}"/>
              </a:ext>
            </a:extLst>
          </p:cNvPr>
          <p:cNvSpPr txBox="1"/>
          <p:nvPr/>
        </p:nvSpPr>
        <p:spPr>
          <a:xfrm>
            <a:off x="895492" y="1052945"/>
            <a:ext cx="4646326" cy="52322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spc="300" dirty="0">
                <a:solidFill>
                  <a:schemeClr val="accent5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The Big Picture</a:t>
            </a:r>
            <a:r>
              <a:rPr lang="en-US" sz="2800" spc="300" dirty="0">
                <a:solidFill>
                  <a:schemeClr val="accent5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 </a:t>
            </a:r>
            <a:endParaRPr lang="en-US" sz="2800" spc="30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49D21-9F56-8084-A1C7-65690E7C09A0}"/>
              </a:ext>
            </a:extLst>
          </p:cNvPr>
          <p:cNvSpPr txBox="1"/>
          <p:nvPr/>
        </p:nvSpPr>
        <p:spPr>
          <a:xfrm>
            <a:off x="1274617" y="4829457"/>
            <a:ext cx="92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HPG’s writing of the next IHPCP should begin in less than 12 months.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FD3F5-6407-AE3B-1CC8-ED13871905EE}"/>
              </a:ext>
            </a:extLst>
          </p:cNvPr>
          <p:cNvSpPr txBox="1"/>
          <p:nvPr/>
        </p:nvSpPr>
        <p:spPr>
          <a:xfrm>
            <a:off x="1274617" y="2028543"/>
            <a:ext cx="925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Pennsylvania’s HIV prevention and care services are guided by a multi-year plan called the Integrated HIV Prevention and Care Plan (IHPCP).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63142F-72F5-F605-D41F-871BB6404958}"/>
              </a:ext>
            </a:extLst>
          </p:cNvPr>
          <p:cNvSpPr txBox="1"/>
          <p:nvPr/>
        </p:nvSpPr>
        <p:spPr>
          <a:xfrm>
            <a:off x="1274617" y="2961307"/>
            <a:ext cx="92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Pennsylvania’s current plan covers 2022 to 2026.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390B9-A731-4EF0-D5F5-A9694654B28D}"/>
              </a:ext>
            </a:extLst>
          </p:cNvPr>
          <p:cNvSpPr txBox="1"/>
          <p:nvPr/>
        </p:nvSpPr>
        <p:spPr>
          <a:xfrm>
            <a:off x="1274617" y="3721462"/>
            <a:ext cx="925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Our federal funders, HRSA and CDC, not only require us to develop and follow an IHPCP, they require us to develop an IHPCP that reflects stakeholder insights.</a:t>
            </a:r>
          </a:p>
        </p:txBody>
      </p:sp>
    </p:spTree>
    <p:extLst>
      <p:ext uri="{BB962C8B-B14F-4D97-AF65-F5344CB8AC3E}">
        <p14:creationId xmlns:p14="http://schemas.microsoft.com/office/powerpoint/2010/main" val="2148149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03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BA7D0-16D0-2C95-D561-EFC6401F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July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3424D-44EE-BF11-A683-13A3D5B2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HPG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D2698-2E53-36CE-13AD-C6FDC9DB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41AE4-6C88-CBA7-2BBD-B8B48CE52332}"/>
              </a:ext>
            </a:extLst>
          </p:cNvPr>
          <p:cNvSpPr txBox="1"/>
          <p:nvPr/>
        </p:nvSpPr>
        <p:spPr>
          <a:xfrm>
            <a:off x="895492" y="1052945"/>
            <a:ext cx="4646326" cy="52322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spc="3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Activity Update</a:t>
            </a:r>
            <a:r>
              <a:rPr lang="en-US" sz="2800" spc="300" dirty="0">
                <a:solidFill>
                  <a:schemeClr val="accent5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 </a:t>
            </a:r>
            <a:endParaRPr lang="en-US" sz="2800" spc="30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47B14-AA67-1F58-2773-949B567C70BA}"/>
              </a:ext>
            </a:extLst>
          </p:cNvPr>
          <p:cNvSpPr txBox="1"/>
          <p:nvPr/>
        </p:nvSpPr>
        <p:spPr>
          <a:xfrm>
            <a:off x="1240750" y="2049937"/>
            <a:ext cx="3795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HPG approved a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Pennsylvania Thinks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conversation café pilot with Shepherd Wellness Community. The pilot ran on June 20th as scheduled. Seven SWC members turned out.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82A790-F519-2A05-2F03-35422D54B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388" y="2049937"/>
            <a:ext cx="5016560" cy="37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37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03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BA7D0-16D0-2C95-D561-EFC6401F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dirty="0"/>
              <a:t>July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3424D-44EE-BF11-A683-13A3D5B2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/>
              <a:t>HPG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D2698-2E53-36CE-13AD-C6FDC9DB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41AE4-6C88-CBA7-2BBD-B8B48CE52332}"/>
              </a:ext>
            </a:extLst>
          </p:cNvPr>
          <p:cNvSpPr txBox="1"/>
          <p:nvPr/>
        </p:nvSpPr>
        <p:spPr>
          <a:xfrm>
            <a:off x="895492" y="1052945"/>
            <a:ext cx="4646326" cy="52322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spc="3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Activity Update</a:t>
            </a:r>
            <a:r>
              <a:rPr lang="en-US" sz="2800" spc="300" dirty="0">
                <a:solidFill>
                  <a:schemeClr val="accent5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 </a:t>
            </a:r>
            <a:endParaRPr lang="en-US" sz="2800" spc="30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9F693-4BBC-1FED-AD07-8160D01BC899}"/>
              </a:ext>
            </a:extLst>
          </p:cNvPr>
          <p:cNvSpPr txBox="1"/>
          <p:nvPr/>
        </p:nvSpPr>
        <p:spPr>
          <a:xfrm>
            <a:off x="1136073" y="2823748"/>
            <a:ext cx="925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 am currently talking with five additional organizations around the state about hosting a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Pennsylvania Thinks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conversation café.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A5B0E1-9532-7564-FB69-D783501F37D7}"/>
              </a:ext>
            </a:extLst>
          </p:cNvPr>
          <p:cNvSpPr txBox="1"/>
          <p:nvPr/>
        </p:nvSpPr>
        <p:spPr>
          <a:xfrm>
            <a:off x="1136073" y="1974587"/>
            <a:ext cx="8811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next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Pennsylvania Thinks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conversation café is scheduled for August 30th. It is being hosted by Hamilton Health Center, here in Harrisburg.</a:t>
            </a:r>
          </a:p>
        </p:txBody>
      </p:sp>
    </p:spTree>
    <p:extLst>
      <p:ext uri="{BB962C8B-B14F-4D97-AF65-F5344CB8AC3E}">
        <p14:creationId xmlns:p14="http://schemas.microsoft.com/office/powerpoint/2010/main" val="1515835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106F0-7DFB-81A1-7932-36AEE9D2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10C06-4252-D668-6D85-DD58719A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HPG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115B4-A156-8497-8ECA-26BCA790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C2016-2195-EA35-D07F-1F18F69E0A99}"/>
              </a:ext>
            </a:extLst>
          </p:cNvPr>
          <p:cNvSpPr txBox="1"/>
          <p:nvPr/>
        </p:nvSpPr>
        <p:spPr>
          <a:xfrm>
            <a:off x="895492" y="1052945"/>
            <a:ext cx="7243797" cy="52322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spc="300" dirty="0">
                <a:solidFill>
                  <a:schemeClr val="accent5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Moving Forward: Options Recap</a:t>
            </a:r>
            <a:r>
              <a:rPr lang="en-US" sz="2800" spc="300" dirty="0">
                <a:solidFill>
                  <a:schemeClr val="accent5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 </a:t>
            </a:r>
            <a:endParaRPr lang="en-US" sz="2800" spc="30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4E955-F811-4B83-6B2A-92827545374E}"/>
              </a:ext>
            </a:extLst>
          </p:cNvPr>
          <p:cNvSpPr txBox="1"/>
          <p:nvPr/>
        </p:nvSpPr>
        <p:spPr>
          <a:xfrm>
            <a:off x="1163781" y="1972479"/>
            <a:ext cx="919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Conversation Cafés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 Stakeholder-driven exchange of ideas in small group format.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F6BA0-03A1-79B3-725F-8E7BF655B2D8}"/>
              </a:ext>
            </a:extLst>
          </p:cNvPr>
          <p:cNvSpPr txBox="1"/>
          <p:nvPr/>
        </p:nvSpPr>
        <p:spPr>
          <a:xfrm>
            <a:off x="1163780" y="2687451"/>
            <a:ext cx="8811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Focus Groups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 Facilitator-driven exchange of ideas among similar individuals.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275B6-13E5-4478-CE5C-A00F6BC6219F}"/>
              </a:ext>
            </a:extLst>
          </p:cNvPr>
          <p:cNvSpPr txBox="1"/>
          <p:nvPr/>
        </p:nvSpPr>
        <p:spPr>
          <a:xfrm>
            <a:off x="1163779" y="3402423"/>
            <a:ext cx="9755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Key-Informant Interviews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 One-on-one probe of a particular individual’s perspective.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BE5E2E-CE22-10C5-F84B-E47F79F4D374}"/>
              </a:ext>
            </a:extLst>
          </p:cNvPr>
          <p:cNvSpPr txBox="1"/>
          <p:nvPr/>
        </p:nvSpPr>
        <p:spPr>
          <a:xfrm>
            <a:off x="1163779" y="4117394"/>
            <a:ext cx="8811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Surveys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 Tool for gathering discrete data from a sample group to understand characteristics of a larger population. </a:t>
            </a:r>
          </a:p>
        </p:txBody>
      </p:sp>
    </p:spTree>
    <p:extLst>
      <p:ext uri="{BB962C8B-B14F-4D97-AF65-F5344CB8AC3E}">
        <p14:creationId xmlns:p14="http://schemas.microsoft.com/office/powerpoint/2010/main" val="467601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CE8D5-0050-F978-4357-35C6FC12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F6267-DAA1-144C-7C3D-DE0A4471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HPG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D31B4-47E0-ACE1-8D67-7B45A8E4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EEA72-C776-378F-E38B-A930A9C0E14B}"/>
              </a:ext>
            </a:extLst>
          </p:cNvPr>
          <p:cNvSpPr txBox="1"/>
          <p:nvPr/>
        </p:nvSpPr>
        <p:spPr>
          <a:xfrm>
            <a:off x="464695" y="1052945"/>
            <a:ext cx="10882177" cy="954107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Moving Forward: Collaborative Approach Approved at May HPG Meeting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6BD34-9C95-7B12-E381-BF820C779D08}"/>
              </a:ext>
            </a:extLst>
          </p:cNvPr>
          <p:cNvSpPr txBox="1"/>
          <p:nvPr/>
        </p:nvSpPr>
        <p:spPr>
          <a:xfrm>
            <a:off x="1062317" y="2296420"/>
            <a:ext cx="100673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Transition from conversation cafés alone to a menu-based engagement approach.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20000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maximizes responsiveness and flexibility to both HPG/Division ideas and stakeholder feedback.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4">
                  <a:lumMod val="75000"/>
                </a:schemeClr>
              </a:buClr>
              <a:buSzPct val="120000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Multiple methods increase agility within remaining IHPCP development window.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4F167-DD18-6A5A-464A-2BF400463D4A}"/>
              </a:ext>
            </a:extLst>
          </p:cNvPr>
          <p:cNvSpPr txBox="1"/>
          <p:nvPr/>
        </p:nvSpPr>
        <p:spPr>
          <a:xfrm>
            <a:off x="1062317" y="4149790"/>
            <a:ext cx="938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Ongoing dialogue between Stakeholder Engagement Coordinator and HPG members / Division representatives.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05B71-0255-72D3-DCC3-442DA3079C13}"/>
              </a:ext>
            </a:extLst>
          </p:cNvPr>
          <p:cNvSpPr txBox="1"/>
          <p:nvPr/>
        </p:nvSpPr>
        <p:spPr>
          <a:xfrm>
            <a:off x="1062317" y="5079830"/>
            <a:ext cx="9981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Agreed to have a standing “stakeholder engagement” update at every HPG meeting.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SzPct val="120000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18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106F0-7DFB-81A1-7932-36AEE9D2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10C06-4252-D668-6D85-DD58719A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HPG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115B4-A156-8497-8ECA-26BCA790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C2016-2195-EA35-D07F-1F18F69E0A99}"/>
              </a:ext>
            </a:extLst>
          </p:cNvPr>
          <p:cNvSpPr txBox="1"/>
          <p:nvPr/>
        </p:nvSpPr>
        <p:spPr>
          <a:xfrm>
            <a:off x="895492" y="1052945"/>
            <a:ext cx="10512023" cy="954107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spc="300" dirty="0">
                <a:solidFill>
                  <a:schemeClr val="accent5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Moving Forward:</a:t>
            </a:r>
            <a:r>
              <a:rPr lang="en-US" sz="2800" b="1" kern="0" spc="3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Timeline Approved at May HPG Meeting</a:t>
            </a:r>
            <a:r>
              <a:rPr lang="en-US" sz="2800" spc="300" dirty="0">
                <a:solidFill>
                  <a:schemeClr val="accent5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 </a:t>
            </a:r>
            <a:endParaRPr lang="en-US" sz="2800" spc="30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4E955-F811-4B83-6B2A-92827545374E}"/>
              </a:ext>
            </a:extLst>
          </p:cNvPr>
          <p:cNvSpPr txBox="1"/>
          <p:nvPr/>
        </p:nvSpPr>
        <p:spPr>
          <a:xfrm>
            <a:off x="1148792" y="2334835"/>
            <a:ext cx="928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– November, 2024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Schedule and hold conversation cafés at multiple locations in Pennsylvania.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F6BA0-03A1-79B3-725F-8E7BF655B2D8}"/>
              </a:ext>
            </a:extLst>
          </p:cNvPr>
          <p:cNvSpPr txBox="1"/>
          <p:nvPr/>
        </p:nvSpPr>
        <p:spPr>
          <a:xfrm>
            <a:off x="1148792" y="4105863"/>
            <a:ext cx="928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September, 2024 – January, 2025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Collaborative dialogue continues.  Early steps toward other methods (focus groups, key-informant interviews, surveys).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5FC30-7CB9-2463-2CF8-F8CAA7BF65BA}"/>
              </a:ext>
            </a:extLst>
          </p:cNvPr>
          <p:cNvSpPr txBox="1"/>
          <p:nvPr/>
        </p:nvSpPr>
        <p:spPr>
          <a:xfrm>
            <a:off x="1148791" y="3220349"/>
            <a:ext cx="928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– November, 2024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Ongoing collaborative dialogue with HPG/Division about the stakeholder engagement process.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0D33D-CBF3-F28F-2662-41FEE8BFEF6A}"/>
              </a:ext>
            </a:extLst>
          </p:cNvPr>
          <p:cNvSpPr txBox="1"/>
          <p:nvPr/>
        </p:nvSpPr>
        <p:spPr>
          <a:xfrm>
            <a:off x="1148791" y="4991378"/>
            <a:ext cx="928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January, 2025 – July, 2025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Collaborative dialogue continues.  Mixed methods continue. Plans gel for how stakeholder voices will dovetail with next IHPCP.</a:t>
            </a:r>
          </a:p>
        </p:txBody>
      </p:sp>
    </p:spTree>
    <p:extLst>
      <p:ext uri="{BB962C8B-B14F-4D97-AF65-F5344CB8AC3E}">
        <p14:creationId xmlns:p14="http://schemas.microsoft.com/office/powerpoint/2010/main" val="2402867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984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87ADD2-E02A-2700-6C79-C6A9735B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10,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8F915-1DBF-3789-3595-595BEF7A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HPG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4AE95-1B85-6935-C459-398E6CA2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E4138-10E2-706C-1761-6D8B07B9614A}"/>
              </a:ext>
            </a:extLst>
          </p:cNvPr>
          <p:cNvSpPr txBox="1"/>
          <p:nvPr/>
        </p:nvSpPr>
        <p:spPr>
          <a:xfrm>
            <a:off x="2902527" y="2305615"/>
            <a:ext cx="63869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spc="4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Paul </a:t>
            </a:r>
            <a:r>
              <a:rPr lang="en-US" sz="2800" b="1" spc="40" dirty="0" err="1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Kabera</a:t>
            </a:r>
            <a:endParaRPr lang="en-US" sz="2800" b="1" spc="4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spc="4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i="1" spc="4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Anytime</a:t>
            </a:r>
            <a:r>
              <a:rPr lang="en-US" sz="2800" spc="4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mobile phone:  412-441-4441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spc="6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phk28@pitt.edu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B2479-A7D3-9BDE-1F2F-1E6CF28C8530}"/>
              </a:ext>
            </a:extLst>
          </p:cNvPr>
          <p:cNvSpPr txBox="1"/>
          <p:nvPr/>
        </p:nvSpPr>
        <p:spPr>
          <a:xfrm>
            <a:off x="895492" y="1052945"/>
            <a:ext cx="10512023" cy="52322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spc="300" dirty="0">
                <a:solidFill>
                  <a:schemeClr val="accent5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Moving Forward:</a:t>
            </a:r>
            <a:r>
              <a:rPr lang="en-US" sz="2800" b="1" kern="0" spc="3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Please call, text or email me</a:t>
            </a:r>
            <a:endParaRPr lang="en-US" sz="2800" spc="30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6271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hronicle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8E8"/>
      </a:lt2>
      <a:accent1>
        <a:srgbClr val="EB4E4E"/>
      </a:accent1>
      <a:accent2>
        <a:srgbClr val="EE6EA4"/>
      </a:accent2>
      <a:accent3>
        <a:srgbClr val="EA8C49"/>
      </a:accent3>
      <a:accent4>
        <a:srgbClr val="36B59E"/>
      </a:accent4>
      <a:accent5>
        <a:srgbClr val="25B1DB"/>
      </a:accent5>
      <a:accent6>
        <a:srgbClr val="4E85EB"/>
      </a:accent6>
      <a:hlink>
        <a:srgbClr val="568D8D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484</Words>
  <Application>Microsoft Macintosh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SemiBold</vt:lpstr>
      <vt:lpstr>Arial</vt:lpstr>
      <vt:lpstr>Calibri</vt:lpstr>
      <vt:lpstr>Calisto MT</vt:lpstr>
      <vt:lpstr>Cambria</vt:lpstr>
      <vt:lpstr>Univers Condensed</vt:lpstr>
      <vt:lpstr>ChronicleVTI</vt:lpstr>
      <vt:lpstr>Stakeholder engagement update July 10,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 engagement update       May 2, 2024</dc:title>
  <dc:creator>Kabera, Paul Henry</dc:creator>
  <cp:lastModifiedBy>Kabera, Paul Henry</cp:lastModifiedBy>
  <cp:revision>32</cp:revision>
  <dcterms:created xsi:type="dcterms:W3CDTF">2024-04-14T14:30:38Z</dcterms:created>
  <dcterms:modified xsi:type="dcterms:W3CDTF">2024-07-01T04:36:43Z</dcterms:modified>
</cp:coreProperties>
</file>