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handoutMasterIdLst>
    <p:handoutMasterId r:id="rId16"/>
  </p:handoutMasterIdLst>
  <p:sldIdLst>
    <p:sldId id="258" r:id="rId5"/>
    <p:sldId id="310" r:id="rId6"/>
    <p:sldId id="311" r:id="rId7"/>
    <p:sldId id="312" r:id="rId8"/>
    <p:sldId id="315" r:id="rId9"/>
    <p:sldId id="313" r:id="rId10"/>
    <p:sldId id="316" r:id="rId11"/>
    <p:sldId id="314" r:id="rId12"/>
    <p:sldId id="274" r:id="rId13"/>
    <p:sldId id="27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berigi, Gabrielle" initials="AG" lastIdx="1" clrIdx="0">
    <p:extLst>
      <p:ext uri="{19B8F6BF-5375-455C-9EA6-DF929625EA0E}">
        <p15:presenceInfo xmlns:p15="http://schemas.microsoft.com/office/powerpoint/2012/main" userId="S::galberigi@pa.gov::a7a74d4d-51cd-4d18-ad01-f25019d4fb5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C0E3"/>
    <a:srgbClr val="D9E2F3"/>
    <a:srgbClr val="8EAADB"/>
    <a:srgbClr val="4D79C7"/>
    <a:srgbClr val="B4C6E7"/>
    <a:srgbClr val="003D7D"/>
    <a:srgbClr val="C7E0F1"/>
    <a:srgbClr val="B9D8ED"/>
    <a:srgbClr val="ADD1E9"/>
    <a:srgbClr val="C2DD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18B46C-B4D3-41BC-9E05-7C261C80F2C3}" v="20" dt="2024-06-28T12:08:00.5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2409" autoAdjust="0"/>
  </p:normalViewPr>
  <p:slideViewPr>
    <p:cSldViewPr>
      <p:cViewPr varScale="1">
        <p:scale>
          <a:sx n="59" d="100"/>
          <a:sy n="59" d="100"/>
        </p:scale>
        <p:origin x="3114" y="78"/>
      </p:cViewPr>
      <p:guideLst>
        <p:guide orient="horz" pos="2160"/>
        <p:guide pos="2880"/>
      </p:guideLst>
    </p:cSldViewPr>
  </p:slideViewPr>
  <p:notesTextViewPr>
    <p:cViewPr>
      <p:scale>
        <a:sx n="100" d="100"/>
        <a:sy n="100" d="100"/>
      </p:scale>
      <p:origin x="0" y="-798"/>
    </p:cViewPr>
  </p:notesTextViewPr>
  <p:notesViewPr>
    <p:cSldViewPr>
      <p:cViewPr varScale="1">
        <p:scale>
          <a:sx n="56" d="100"/>
          <a:sy n="56" d="100"/>
        </p:scale>
        <p:origin x="-288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hlegelmilch, Michelle" userId="6590d64a-3da9-4c4f-b3aa-ab6c7035ce1a" providerId="ADAL" clId="{E69EDF1C-9275-4F4F-A78D-B7BDD1B34530}"/>
    <pc:docChg chg="delSld modSld">
      <pc:chgData name="Schlegelmilch, Michelle" userId="6590d64a-3da9-4c4f-b3aa-ab6c7035ce1a" providerId="ADAL" clId="{E69EDF1C-9275-4F4F-A78D-B7BDD1B34530}" dt="2024-06-28T15:16:40.469" v="15" actId="5793"/>
      <pc:docMkLst>
        <pc:docMk/>
      </pc:docMkLst>
      <pc:sldChg chg="modNotesTx">
        <pc:chgData name="Schlegelmilch, Michelle" userId="6590d64a-3da9-4c4f-b3aa-ab6c7035ce1a" providerId="ADAL" clId="{E69EDF1C-9275-4F4F-A78D-B7BDD1B34530}" dt="2024-06-28T15:16:40.469" v="15" actId="5793"/>
        <pc:sldMkLst>
          <pc:docMk/>
          <pc:sldMk cId="1567814617" sldId="316"/>
        </pc:sldMkLst>
      </pc:sldChg>
      <pc:sldChg chg="del">
        <pc:chgData name="Schlegelmilch, Michelle" userId="6590d64a-3da9-4c4f-b3aa-ab6c7035ce1a" providerId="ADAL" clId="{E69EDF1C-9275-4F4F-A78D-B7BDD1B34530}" dt="2024-06-28T15:15:59.202" v="0" actId="47"/>
        <pc:sldMkLst>
          <pc:docMk/>
          <pc:sldMk cId="39635536" sldId="317"/>
        </pc:sldMkLst>
      </pc:sldChg>
      <pc:sldChg chg="del">
        <pc:chgData name="Schlegelmilch, Michelle" userId="6590d64a-3da9-4c4f-b3aa-ab6c7035ce1a" providerId="ADAL" clId="{E69EDF1C-9275-4F4F-A78D-B7BDD1B34530}" dt="2024-06-28T15:16:00.463" v="1" actId="47"/>
        <pc:sldMkLst>
          <pc:docMk/>
          <pc:sldMk cId="3922478392" sldId="318"/>
        </pc:sldMkLst>
      </pc:sldChg>
      <pc:sldChg chg="del">
        <pc:chgData name="Schlegelmilch, Michelle" userId="6590d64a-3da9-4c4f-b3aa-ab6c7035ce1a" providerId="ADAL" clId="{E69EDF1C-9275-4F4F-A78D-B7BDD1B34530}" dt="2024-06-28T15:16:02.372" v="2" actId="47"/>
        <pc:sldMkLst>
          <pc:docMk/>
          <pc:sldMk cId="2705361524" sldId="319"/>
        </pc:sldMkLst>
      </pc:sldChg>
      <pc:sldChg chg="del">
        <pc:chgData name="Schlegelmilch, Michelle" userId="6590d64a-3da9-4c4f-b3aa-ab6c7035ce1a" providerId="ADAL" clId="{E69EDF1C-9275-4F4F-A78D-B7BDD1B34530}" dt="2024-06-28T15:16:03.427" v="3" actId="47"/>
        <pc:sldMkLst>
          <pc:docMk/>
          <pc:sldMk cId="341106225" sldId="320"/>
        </pc:sldMkLst>
      </pc:sldChg>
      <pc:sldChg chg="del">
        <pc:chgData name="Schlegelmilch, Michelle" userId="6590d64a-3da9-4c4f-b3aa-ab6c7035ce1a" providerId="ADAL" clId="{E69EDF1C-9275-4F4F-A78D-B7BDD1B34530}" dt="2024-06-28T15:16:04.915" v="4" actId="47"/>
        <pc:sldMkLst>
          <pc:docMk/>
          <pc:sldMk cId="2351347677" sldId="321"/>
        </pc:sldMkLst>
      </pc:sldChg>
      <pc:sldChg chg="del">
        <pc:chgData name="Schlegelmilch, Michelle" userId="6590d64a-3da9-4c4f-b3aa-ab6c7035ce1a" providerId="ADAL" clId="{E69EDF1C-9275-4F4F-A78D-B7BDD1B34530}" dt="2024-06-28T15:16:06.218" v="5" actId="47"/>
        <pc:sldMkLst>
          <pc:docMk/>
          <pc:sldMk cId="3486929085" sldId="322"/>
        </pc:sldMkLst>
      </pc:sldChg>
      <pc:sldChg chg="del">
        <pc:chgData name="Schlegelmilch, Michelle" userId="6590d64a-3da9-4c4f-b3aa-ab6c7035ce1a" providerId="ADAL" clId="{E69EDF1C-9275-4F4F-A78D-B7BDD1B34530}" dt="2024-06-28T15:16:07.574" v="6" actId="47"/>
        <pc:sldMkLst>
          <pc:docMk/>
          <pc:sldMk cId="3175413150" sldId="323"/>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pagov-my.sharepoint.com/personal/c-sjayalek_pa_gov/Documents/Documents/Data-reports/CQM/2024/Q1/DV%20Report%20of%20MCM%20RET%20DATA%20Compariso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State!$B$1</c:f>
              <c:strCache>
                <c:ptCount val="1"/>
                <c:pt idx="0">
                  <c:v>RWB Clients Receiving at Least 1 MCM Service</c:v>
                </c:pt>
              </c:strCache>
            </c:strRef>
          </c:tx>
          <c:spPr>
            <a:solidFill>
              <a:srgbClr val="4D79C7"/>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State!$A$2:$A$10</c:f>
              <c:strCache>
                <c:ptCount val="9"/>
                <c:pt idx="0">
                  <c:v>4/1/2021-3/31/2022</c:v>
                </c:pt>
                <c:pt idx="1">
                  <c:v>4/1/2022-3/31/2023</c:v>
                </c:pt>
                <c:pt idx="2">
                  <c:v>4/1/2023-3/31/2024</c:v>
                </c:pt>
                <c:pt idx="3">
                  <c:v>7/1/2021-6/30/2022</c:v>
                </c:pt>
                <c:pt idx="4">
                  <c:v>7/1/2022-6/30/2023</c:v>
                </c:pt>
                <c:pt idx="5">
                  <c:v>10/1/2021-9/30/2022</c:v>
                </c:pt>
                <c:pt idx="6">
                  <c:v>10/1/2022-9/30/2023</c:v>
                </c:pt>
                <c:pt idx="7">
                  <c:v>01/01/2022-12/31/2022</c:v>
                </c:pt>
                <c:pt idx="8">
                  <c:v>01/01/2023-12/31/2023</c:v>
                </c:pt>
              </c:strCache>
            </c:strRef>
          </c:cat>
          <c:val>
            <c:numRef>
              <c:f>State!$B$2:$B$10</c:f>
              <c:numCache>
                <c:formatCode>General</c:formatCode>
                <c:ptCount val="9"/>
                <c:pt idx="0">
                  <c:v>5816</c:v>
                </c:pt>
                <c:pt idx="1">
                  <c:v>5954</c:v>
                </c:pt>
                <c:pt idx="2">
                  <c:v>5954</c:v>
                </c:pt>
                <c:pt idx="3">
                  <c:v>5834</c:v>
                </c:pt>
                <c:pt idx="4">
                  <c:v>6075</c:v>
                </c:pt>
                <c:pt idx="5">
                  <c:v>5828</c:v>
                </c:pt>
                <c:pt idx="6">
                  <c:v>6083</c:v>
                </c:pt>
                <c:pt idx="7">
                  <c:v>5728</c:v>
                </c:pt>
                <c:pt idx="8">
                  <c:v>6038</c:v>
                </c:pt>
              </c:numCache>
            </c:numRef>
          </c:val>
          <c:extLst>
            <c:ext xmlns:c16="http://schemas.microsoft.com/office/drawing/2014/chart" uri="{C3380CC4-5D6E-409C-BE32-E72D297353CC}">
              <c16:uniqueId val="{00000000-EEE0-4C3B-BFFA-F7CF52DD61C3}"/>
            </c:ext>
          </c:extLst>
        </c:ser>
        <c:ser>
          <c:idx val="1"/>
          <c:order val="1"/>
          <c:tx>
            <c:strRef>
              <c:f>State!$C$1</c:f>
              <c:strCache>
                <c:ptCount val="1"/>
                <c:pt idx="0">
                  <c:v>RWB Clients w/&gt;1 MCM Service 
90 Days Apart</c:v>
                </c:pt>
              </c:strCache>
            </c:strRef>
          </c:tx>
          <c:spPr>
            <a:solidFill>
              <a:srgbClr val="8EAADB"/>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State!$A$2:$A$10</c:f>
              <c:strCache>
                <c:ptCount val="9"/>
                <c:pt idx="0">
                  <c:v>4/1/2021-3/31/2022</c:v>
                </c:pt>
                <c:pt idx="1">
                  <c:v>4/1/2022-3/31/2023</c:v>
                </c:pt>
                <c:pt idx="2">
                  <c:v>4/1/2023-3/31/2024</c:v>
                </c:pt>
                <c:pt idx="3">
                  <c:v>7/1/2021-6/30/2022</c:v>
                </c:pt>
                <c:pt idx="4">
                  <c:v>7/1/2022-6/30/2023</c:v>
                </c:pt>
                <c:pt idx="5">
                  <c:v>10/1/2021-9/30/2022</c:v>
                </c:pt>
                <c:pt idx="6">
                  <c:v>10/1/2022-9/30/2023</c:v>
                </c:pt>
                <c:pt idx="7">
                  <c:v>01/01/2022-12/31/2022</c:v>
                </c:pt>
                <c:pt idx="8">
                  <c:v>01/01/2023-12/31/2023</c:v>
                </c:pt>
              </c:strCache>
            </c:strRef>
          </c:cat>
          <c:val>
            <c:numRef>
              <c:f>State!$C$2:$C$10</c:f>
              <c:numCache>
                <c:formatCode>General</c:formatCode>
                <c:ptCount val="9"/>
                <c:pt idx="0">
                  <c:v>4626</c:v>
                </c:pt>
                <c:pt idx="1">
                  <c:v>4659</c:v>
                </c:pt>
                <c:pt idx="2">
                  <c:v>4646</c:v>
                </c:pt>
                <c:pt idx="3">
                  <c:v>4691</c:v>
                </c:pt>
                <c:pt idx="4">
                  <c:v>4646</c:v>
                </c:pt>
                <c:pt idx="5">
                  <c:v>4689</c:v>
                </c:pt>
                <c:pt idx="6">
                  <c:v>4584</c:v>
                </c:pt>
                <c:pt idx="7">
                  <c:v>4632</c:v>
                </c:pt>
                <c:pt idx="8">
                  <c:v>4608</c:v>
                </c:pt>
              </c:numCache>
            </c:numRef>
          </c:val>
          <c:extLst>
            <c:ext xmlns:c16="http://schemas.microsoft.com/office/drawing/2014/chart" uri="{C3380CC4-5D6E-409C-BE32-E72D297353CC}">
              <c16:uniqueId val="{00000001-EEE0-4C3B-BFFA-F7CF52DD61C3}"/>
            </c:ext>
          </c:extLst>
        </c:ser>
        <c:ser>
          <c:idx val="2"/>
          <c:order val="2"/>
          <c:tx>
            <c:strRef>
              <c:f>State!$D$1</c:f>
              <c:strCache>
                <c:ptCount val="1"/>
                <c:pt idx="0">
                  <c:v>RWB Clients with &gt;1 MCM Service 
&lt; 90 Days Apart</c:v>
                </c:pt>
              </c:strCache>
            </c:strRef>
          </c:tx>
          <c:spPr>
            <a:solidFill>
              <a:srgbClr val="D9E2F3"/>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State!$A$2:$A$10</c:f>
              <c:strCache>
                <c:ptCount val="9"/>
                <c:pt idx="0">
                  <c:v>4/1/2021-3/31/2022</c:v>
                </c:pt>
                <c:pt idx="1">
                  <c:v>4/1/2022-3/31/2023</c:v>
                </c:pt>
                <c:pt idx="2">
                  <c:v>4/1/2023-3/31/2024</c:v>
                </c:pt>
                <c:pt idx="3">
                  <c:v>7/1/2021-6/30/2022</c:v>
                </c:pt>
                <c:pt idx="4">
                  <c:v>7/1/2022-6/30/2023</c:v>
                </c:pt>
                <c:pt idx="5">
                  <c:v>10/1/2021-9/30/2022</c:v>
                </c:pt>
                <c:pt idx="6">
                  <c:v>10/1/2022-9/30/2023</c:v>
                </c:pt>
                <c:pt idx="7">
                  <c:v>01/01/2022-12/31/2022</c:v>
                </c:pt>
                <c:pt idx="8">
                  <c:v>01/01/2023-12/31/2023</c:v>
                </c:pt>
              </c:strCache>
            </c:strRef>
          </c:cat>
          <c:val>
            <c:numRef>
              <c:f>State!$D$2:$D$10</c:f>
              <c:numCache>
                <c:formatCode>General</c:formatCode>
                <c:ptCount val="9"/>
                <c:pt idx="0">
                  <c:v>807</c:v>
                </c:pt>
                <c:pt idx="1">
                  <c:v>730</c:v>
                </c:pt>
                <c:pt idx="2">
                  <c:v>694</c:v>
                </c:pt>
                <c:pt idx="3">
                  <c:v>747</c:v>
                </c:pt>
                <c:pt idx="4">
                  <c:v>744</c:v>
                </c:pt>
                <c:pt idx="5">
                  <c:v>702</c:v>
                </c:pt>
                <c:pt idx="6">
                  <c:v>801</c:v>
                </c:pt>
                <c:pt idx="7">
                  <c:v>710</c:v>
                </c:pt>
                <c:pt idx="8">
                  <c:v>737</c:v>
                </c:pt>
              </c:numCache>
            </c:numRef>
          </c:val>
          <c:extLst>
            <c:ext xmlns:c16="http://schemas.microsoft.com/office/drawing/2014/chart" uri="{C3380CC4-5D6E-409C-BE32-E72D297353CC}">
              <c16:uniqueId val="{00000002-EEE0-4C3B-BFFA-F7CF52DD61C3}"/>
            </c:ext>
          </c:extLst>
        </c:ser>
        <c:ser>
          <c:idx val="3"/>
          <c:order val="3"/>
          <c:tx>
            <c:strRef>
              <c:f>State!$E$1</c:f>
              <c:strCache>
                <c:ptCount val="1"/>
                <c:pt idx="0">
                  <c:v>RWB Clients with Only 1 MCM Service</c:v>
                </c:pt>
              </c:strCache>
            </c:strRef>
          </c:tx>
          <c:spPr>
            <a:solidFill>
              <a:srgbClr val="8DC0E3"/>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State!$A$2:$A$10</c:f>
              <c:strCache>
                <c:ptCount val="9"/>
                <c:pt idx="0">
                  <c:v>4/1/2021-3/31/2022</c:v>
                </c:pt>
                <c:pt idx="1">
                  <c:v>4/1/2022-3/31/2023</c:v>
                </c:pt>
                <c:pt idx="2">
                  <c:v>4/1/2023-3/31/2024</c:v>
                </c:pt>
                <c:pt idx="3">
                  <c:v>7/1/2021-6/30/2022</c:v>
                </c:pt>
                <c:pt idx="4">
                  <c:v>7/1/2022-6/30/2023</c:v>
                </c:pt>
                <c:pt idx="5">
                  <c:v>10/1/2021-9/30/2022</c:v>
                </c:pt>
                <c:pt idx="6">
                  <c:v>10/1/2022-9/30/2023</c:v>
                </c:pt>
                <c:pt idx="7">
                  <c:v>01/01/2022-12/31/2022</c:v>
                </c:pt>
                <c:pt idx="8">
                  <c:v>01/01/2023-12/31/2023</c:v>
                </c:pt>
              </c:strCache>
            </c:strRef>
          </c:cat>
          <c:val>
            <c:numRef>
              <c:f>State!$E$2:$E$10</c:f>
              <c:numCache>
                <c:formatCode>General</c:formatCode>
                <c:ptCount val="9"/>
                <c:pt idx="0">
                  <c:v>383</c:v>
                </c:pt>
                <c:pt idx="1">
                  <c:v>565</c:v>
                </c:pt>
                <c:pt idx="2">
                  <c:v>614</c:v>
                </c:pt>
                <c:pt idx="3">
                  <c:v>396</c:v>
                </c:pt>
                <c:pt idx="4">
                  <c:v>685</c:v>
                </c:pt>
                <c:pt idx="5">
                  <c:v>437</c:v>
                </c:pt>
                <c:pt idx="6">
                  <c:v>698</c:v>
                </c:pt>
                <c:pt idx="7">
                  <c:v>386</c:v>
                </c:pt>
                <c:pt idx="8">
                  <c:v>693</c:v>
                </c:pt>
              </c:numCache>
            </c:numRef>
          </c:val>
          <c:extLst>
            <c:ext xmlns:c16="http://schemas.microsoft.com/office/drawing/2014/chart" uri="{C3380CC4-5D6E-409C-BE32-E72D297353CC}">
              <c16:uniqueId val="{00000003-EEE0-4C3B-BFFA-F7CF52DD61C3}"/>
            </c:ext>
          </c:extLst>
        </c:ser>
        <c:dLbls>
          <c:dLblPos val="outEnd"/>
          <c:showLegendKey val="0"/>
          <c:showVal val="1"/>
          <c:showCatName val="0"/>
          <c:showSerName val="0"/>
          <c:showPercent val="0"/>
          <c:showBubbleSize val="0"/>
        </c:dLbls>
        <c:gapWidth val="182"/>
        <c:axId val="877467520"/>
        <c:axId val="877467880"/>
      </c:barChart>
      <c:catAx>
        <c:axId val="877467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n-US"/>
          </a:p>
        </c:txPr>
        <c:crossAx val="877467880"/>
        <c:crosses val="autoZero"/>
        <c:auto val="1"/>
        <c:lblAlgn val="ctr"/>
        <c:lblOffset val="100"/>
        <c:noMultiLvlLbl val="0"/>
      </c:catAx>
      <c:valAx>
        <c:axId val="8774678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n-US"/>
          </a:p>
        </c:txPr>
        <c:crossAx val="877467520"/>
        <c:crosses val="autoZero"/>
        <c:crossBetween val="between"/>
      </c:valAx>
      <c:spPr>
        <a:noFill/>
        <a:ln>
          <a:noFill/>
        </a:ln>
        <a:effectLst/>
      </c:spPr>
    </c:plotArea>
    <c:legend>
      <c:legendPos val="b"/>
      <c:layout>
        <c:manualLayout>
          <c:xMode val="edge"/>
          <c:yMode val="edge"/>
          <c:x val="2.6861876640419932E-2"/>
          <c:y val="0.87993875765529306"/>
          <c:w val="0.88228815148106488"/>
          <c:h val="0.10418822647169104"/>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900">
          <a:latin typeface="Calibri" panose="020F0502020204030204" pitchFamily="34" charset="0"/>
          <a:cs typeface="Calibri" panose="020F050202020403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C9F587C-44FC-4E0F-A093-05917FEE4703}" type="datetimeFigureOut">
              <a:rPr lang="en-US" smtClean="0"/>
              <a:pPr/>
              <a:t>6/28/2024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3F4EBB0-0594-455D-8C11-F50FBC821D4C}" type="slidenum">
              <a:rPr lang="en-US" smtClean="0"/>
              <a:pPr/>
              <a:t>‹#›</a:t>
            </a:fld>
            <a:endParaRPr lang="en-US"/>
          </a:p>
        </p:txBody>
      </p:sp>
    </p:spTree>
    <p:extLst>
      <p:ext uri="{BB962C8B-B14F-4D97-AF65-F5344CB8AC3E}">
        <p14:creationId xmlns:p14="http://schemas.microsoft.com/office/powerpoint/2010/main" val="42616765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945115-C6AC-4B9F-AF00-2D2CFD9B8FA9}" type="datetimeFigureOut">
              <a:rPr lang="en-US" smtClean="0"/>
              <a:t>6/28/2024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124239-9DBD-4672-BA69-D686CFDD5902}" type="slidenum">
              <a:rPr lang="en-US" smtClean="0"/>
              <a:t>‹#›</a:t>
            </a:fld>
            <a:endParaRPr lang="en-US"/>
          </a:p>
        </p:txBody>
      </p:sp>
    </p:spTree>
    <p:extLst>
      <p:ext uri="{BB962C8B-B14F-4D97-AF65-F5344CB8AC3E}">
        <p14:creationId xmlns:p14="http://schemas.microsoft.com/office/powerpoint/2010/main" val="3967465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
        <p:cNvGrpSpPr/>
        <p:nvPr/>
      </p:nvGrpSpPr>
      <p:grpSpPr>
        <a:xfrm>
          <a:off x="0" y="0"/>
          <a:ext cx="0" cy="0"/>
          <a:chOff x="0" y="0"/>
          <a:chExt cx="0" cy="0"/>
        </a:xfrm>
      </p:grpSpPr>
      <p:sp>
        <p:nvSpPr>
          <p:cNvPr id="27" name="Shape 27"/>
          <p:cNvSpPr txBox="1">
            <a:spLocks noGrp="1"/>
          </p:cNvSpPr>
          <p:nvPr>
            <p:ph type="body" idx="1"/>
          </p:nvPr>
        </p:nvSpPr>
        <p:spPr>
          <a:xfrm>
            <a:off x="701041" y="4415789"/>
            <a:ext cx="5608319" cy="4183500"/>
          </a:xfrm>
          <a:prstGeom prst="rect">
            <a:avLst/>
          </a:prstGeom>
          <a:noFill/>
          <a:ln>
            <a:noFill/>
          </a:ln>
        </p:spPr>
        <p:txBody>
          <a:bodyPr lIns="91425" tIns="91425" rIns="91425" bIns="91425" anchor="t" anchorCtr="0">
            <a:noAutofit/>
          </a:bodyPr>
          <a:lstStyle/>
          <a:p>
            <a:pPr marL="171450" marR="0" lvl="0" indent="-171450" algn="l" rtl="0">
              <a:spcBef>
                <a:spcPts val="0"/>
              </a:spcBef>
              <a:buClr>
                <a:schemeClr val="dk1"/>
              </a:buClr>
              <a:buSzPct val="25000"/>
              <a:buFont typeface="Arial" panose="020B0604020202020204" pitchFamily="34" charset="0"/>
              <a:buChar char="•"/>
            </a:pPr>
            <a:r>
              <a:rPr lang="en-US" sz="1200" b="0" i="0" u="none" strike="noStrike" cap="none" dirty="0">
                <a:solidFill>
                  <a:schemeClr val="dk1"/>
                </a:solidFill>
                <a:latin typeface="Calibri"/>
                <a:ea typeface="Calibri"/>
                <a:cs typeface="Calibri"/>
                <a:sym typeface="Calibri"/>
              </a:rPr>
              <a:t>Hello everyone, I would like to provide you with an update on the CQI Plan and the CQI Workgroup related activities.  </a:t>
            </a:r>
          </a:p>
          <a:p>
            <a:pPr marL="0" marR="0" lvl="0" indent="0" algn="l" rtl="0">
              <a:spcBef>
                <a:spcPts val="0"/>
              </a:spcBef>
              <a:buClr>
                <a:schemeClr val="dk1"/>
              </a:buClr>
              <a:buSzPct val="25000"/>
              <a:buFont typeface="Arial" panose="020B0604020202020204" pitchFamily="34" charset="0"/>
              <a:buNone/>
            </a:pPr>
            <a:endParaRPr lang="en-US" sz="1200" b="0" i="0" u="none" strike="noStrike" cap="none" dirty="0">
              <a:solidFill>
                <a:schemeClr val="dk1"/>
              </a:solidFill>
              <a:latin typeface="Calibri"/>
              <a:ea typeface="Calibri"/>
              <a:cs typeface="Calibri"/>
              <a:sym typeface="Calibri"/>
            </a:endParaRPr>
          </a:p>
          <a:p>
            <a:pPr marL="171450" marR="0" lvl="0" indent="-171450" algn="l" rtl="0">
              <a:spcBef>
                <a:spcPts val="0"/>
              </a:spcBef>
              <a:buClr>
                <a:schemeClr val="dk1"/>
              </a:buClr>
              <a:buSzPct val="25000"/>
              <a:buFont typeface="Arial" panose="020B0604020202020204" pitchFamily="34" charset="0"/>
              <a:buChar char="•"/>
            </a:pPr>
            <a:r>
              <a:rPr lang="en-US" sz="1200" b="0" i="0" u="none" strike="noStrike" cap="none" dirty="0">
                <a:solidFill>
                  <a:schemeClr val="dk1"/>
                </a:solidFill>
                <a:latin typeface="Calibri"/>
                <a:ea typeface="Calibri"/>
                <a:cs typeface="Calibri"/>
                <a:sym typeface="Calibri"/>
              </a:rPr>
              <a:t>Before I get started, I want to give you a few reminders:  </a:t>
            </a:r>
          </a:p>
          <a:p>
            <a:pPr marL="171450" marR="0" lvl="0" indent="-171450" algn="l" rtl="0">
              <a:spcBef>
                <a:spcPts val="0"/>
              </a:spcBef>
              <a:buClr>
                <a:schemeClr val="dk1"/>
              </a:buClr>
              <a:buSzPct val="25000"/>
              <a:buFont typeface="Arial" panose="020B0604020202020204" pitchFamily="34" charset="0"/>
              <a:buChar char="•"/>
            </a:pPr>
            <a:r>
              <a:rPr lang="en-US" sz="1200" b="0" i="0" u="none" strike="noStrike" cap="none" dirty="0">
                <a:solidFill>
                  <a:schemeClr val="dk1"/>
                </a:solidFill>
                <a:latin typeface="Calibri"/>
                <a:ea typeface="Calibri"/>
                <a:cs typeface="Calibri"/>
                <a:sym typeface="Calibri"/>
              </a:rPr>
              <a:t>Beginning 1/1/2024 the PA RWPB Program is referred to as the continuous quality improvement (CQI) program. </a:t>
            </a:r>
          </a:p>
          <a:p>
            <a:pPr marL="0" marR="0" lvl="0" indent="0" algn="l" rtl="0">
              <a:spcBef>
                <a:spcPts val="0"/>
              </a:spcBef>
              <a:buClr>
                <a:schemeClr val="dk1"/>
              </a:buClr>
              <a:buSzPct val="25000"/>
              <a:buFont typeface="Arial" panose="020B0604020202020204" pitchFamily="34" charset="0"/>
              <a:buNone/>
            </a:pPr>
            <a:endParaRPr lang="en-US" sz="1200" b="0" i="0" u="none" strike="noStrike" cap="none" dirty="0">
              <a:solidFill>
                <a:schemeClr val="dk1"/>
              </a:solidFill>
              <a:latin typeface="Calibri"/>
              <a:ea typeface="Calibri"/>
              <a:cs typeface="Calibri"/>
              <a:sym typeface="Calibri"/>
            </a:endParaRPr>
          </a:p>
          <a:p>
            <a:pPr marL="171450" marR="0" lvl="0" indent="-171450" algn="l" defTabSz="914400" rtl="0" eaLnBrk="1" fontAlgn="auto" latinLnBrk="0" hangingPunct="1">
              <a:lnSpc>
                <a:spcPct val="100000"/>
              </a:lnSpc>
              <a:spcBef>
                <a:spcPts val="0"/>
              </a:spcBef>
              <a:spcAft>
                <a:spcPts val="0"/>
              </a:spcAft>
              <a:buClr>
                <a:schemeClr val="dk1"/>
              </a:buClr>
              <a:buSzPct val="25000"/>
              <a:buFont typeface="Arial" panose="020B0604020202020204" pitchFamily="34" charset="0"/>
              <a:buChar char="•"/>
              <a:tabLst/>
              <a:defRPr/>
            </a:pPr>
            <a:r>
              <a:rPr lang="en-US" sz="1200" b="0" dirty="0">
                <a:solidFill>
                  <a:srgbClr val="262626"/>
                </a:solidFill>
                <a:effectLst/>
                <a:latin typeface="Arial" panose="020B0604020202020204" pitchFamily="34" charset="0"/>
                <a:ea typeface="Yu Mincho" panose="02020400000000000000" pitchFamily="18" charset="-128"/>
              </a:rPr>
              <a:t>*The Ryan White Part B CQI Plan is not reflective of the totality of services, across all funding streams, but  rather a selected portion. </a:t>
            </a:r>
            <a:endParaRPr lang="en-US" b="0" dirty="0"/>
          </a:p>
          <a:p>
            <a:pPr marL="0" marR="0" lvl="0" indent="0" algn="l" rtl="0">
              <a:spcBef>
                <a:spcPts val="0"/>
              </a:spcBef>
              <a:buClr>
                <a:schemeClr val="dk1"/>
              </a:buClr>
              <a:buSzPct val="25000"/>
              <a:buFont typeface="Arial" panose="020B0604020202020204" pitchFamily="34" charset="0"/>
              <a:buNone/>
            </a:pPr>
            <a:endParaRPr lang="en-US" sz="1200" b="0" i="0" u="none" strike="noStrike" cap="none" dirty="0">
              <a:solidFill>
                <a:schemeClr val="dk1"/>
              </a:solidFill>
              <a:latin typeface="Calibri"/>
              <a:ea typeface="Calibri"/>
              <a:cs typeface="Calibri"/>
              <a:sym typeface="Calibri"/>
            </a:endParaRPr>
          </a:p>
          <a:p>
            <a:pPr marL="171450" marR="0" lvl="0" indent="-171450" algn="l" defTabSz="914400" rtl="0" eaLnBrk="1" fontAlgn="auto" latinLnBrk="0" hangingPunct="1">
              <a:lnSpc>
                <a:spcPct val="100000"/>
              </a:lnSpc>
              <a:spcBef>
                <a:spcPts val="0"/>
              </a:spcBef>
              <a:spcAft>
                <a:spcPts val="0"/>
              </a:spcAft>
              <a:buClr>
                <a:schemeClr val="dk1"/>
              </a:buClr>
              <a:buSzPct val="25000"/>
              <a:buFont typeface="Arial" panose="020B0604020202020204" pitchFamily="34" charset="0"/>
              <a:buChar char="•"/>
              <a:tabLst/>
              <a:defRPr/>
            </a:pPr>
            <a:r>
              <a:rPr lang="en-US" sz="1200" b="0" i="0" u="none" strike="noStrike" cap="none" dirty="0">
                <a:solidFill>
                  <a:schemeClr val="dk1"/>
                </a:solidFill>
                <a:latin typeface="Calibri"/>
                <a:ea typeface="Calibri"/>
                <a:cs typeface="Calibri"/>
                <a:sym typeface="Calibri"/>
              </a:rPr>
              <a:t>The CQI Plan is a component of the larger Integrated HIV Prevention and Care Plan.</a:t>
            </a:r>
          </a:p>
          <a:p>
            <a:pPr marL="171450" marR="0" lvl="0" indent="-171450" algn="l" defTabSz="914400" rtl="0" eaLnBrk="1" fontAlgn="auto" latinLnBrk="0" hangingPunct="1">
              <a:lnSpc>
                <a:spcPct val="100000"/>
              </a:lnSpc>
              <a:spcBef>
                <a:spcPts val="0"/>
              </a:spcBef>
              <a:spcAft>
                <a:spcPts val="0"/>
              </a:spcAft>
              <a:buClr>
                <a:schemeClr val="dk1"/>
              </a:buClr>
              <a:buSzPct val="25000"/>
              <a:buFont typeface="Arial" panose="020B0604020202020204" pitchFamily="34" charset="0"/>
              <a:buChar char="•"/>
              <a:tabLst/>
              <a:defRPr/>
            </a:pPr>
            <a:endParaRPr lang="en-US" sz="1200" b="0" i="0" u="none" strike="noStrike" cap="none" dirty="0">
              <a:solidFill>
                <a:schemeClr val="dk1"/>
              </a:solidFill>
              <a:latin typeface="Calibri"/>
              <a:ea typeface="Calibri"/>
              <a:cs typeface="Calibri"/>
              <a:sym typeface="Calibri"/>
            </a:endParaRPr>
          </a:p>
          <a:p>
            <a:pPr marL="171450" marR="0" lvl="0" indent="-171450" algn="l" defTabSz="914400" rtl="0" eaLnBrk="1" fontAlgn="auto" latinLnBrk="0" hangingPunct="1">
              <a:lnSpc>
                <a:spcPct val="100000"/>
              </a:lnSpc>
              <a:spcBef>
                <a:spcPts val="0"/>
              </a:spcBef>
              <a:spcAft>
                <a:spcPts val="0"/>
              </a:spcAft>
              <a:buClr>
                <a:schemeClr val="dk1"/>
              </a:buClr>
              <a:buSzPct val="25000"/>
              <a:buFont typeface="Arial" panose="020B0604020202020204" pitchFamily="34" charset="0"/>
              <a:buChar char="•"/>
              <a:tabLst/>
              <a:defRPr/>
            </a:pPr>
            <a:r>
              <a:rPr lang="en-US" sz="1200" b="0" i="0" u="none" strike="noStrike" cap="none" dirty="0">
                <a:solidFill>
                  <a:schemeClr val="dk1"/>
                </a:solidFill>
                <a:latin typeface="Calibri"/>
                <a:ea typeface="Calibri"/>
                <a:cs typeface="Calibri"/>
                <a:sym typeface="Calibri"/>
              </a:rPr>
              <a:t>The CQI Plan outcomes data is not publicly published.</a:t>
            </a:r>
          </a:p>
          <a:p>
            <a:pPr marL="0" marR="0" lvl="0" indent="0" algn="l" defTabSz="914400" rtl="0" eaLnBrk="1" fontAlgn="auto" latinLnBrk="0" hangingPunct="1">
              <a:lnSpc>
                <a:spcPct val="100000"/>
              </a:lnSpc>
              <a:spcBef>
                <a:spcPts val="0"/>
              </a:spcBef>
              <a:spcAft>
                <a:spcPts val="0"/>
              </a:spcAft>
              <a:buClr>
                <a:schemeClr val="dk1"/>
              </a:buClr>
              <a:buSzPct val="25000"/>
              <a:buFont typeface="Arial" panose="020B0604020202020204" pitchFamily="34" charset="0"/>
              <a:buNone/>
              <a:tabLst/>
              <a:defRPr/>
            </a:pPr>
            <a:endParaRPr lang="en-US" sz="1200" b="0" i="0" u="none" strike="noStrike" cap="none" dirty="0">
              <a:solidFill>
                <a:schemeClr val="dk1"/>
              </a:solidFill>
              <a:latin typeface="Calibri"/>
              <a:ea typeface="Calibri"/>
              <a:cs typeface="Calibri"/>
              <a:sym typeface="Calibri"/>
            </a:endParaRPr>
          </a:p>
          <a:p>
            <a:pPr marL="171450" marR="0" lvl="0" indent="-171450" algn="l" defTabSz="914400" rtl="0" eaLnBrk="1" fontAlgn="auto" latinLnBrk="0" hangingPunct="1">
              <a:lnSpc>
                <a:spcPct val="100000"/>
              </a:lnSpc>
              <a:spcBef>
                <a:spcPts val="0"/>
              </a:spcBef>
              <a:spcAft>
                <a:spcPts val="0"/>
              </a:spcAft>
              <a:buClr>
                <a:schemeClr val="dk1"/>
              </a:buClr>
              <a:buSzPct val="25000"/>
              <a:buFont typeface="Arial" panose="020B0604020202020204" pitchFamily="34" charset="0"/>
              <a:buChar char="•"/>
              <a:tabLst/>
              <a:defRPr/>
            </a:pPr>
            <a:endParaRPr lang="en-US" sz="1200" b="0" i="0" u="none" strike="noStrike" cap="none" dirty="0">
              <a:solidFill>
                <a:schemeClr val="dk1"/>
              </a:solidFill>
              <a:latin typeface="Calibri"/>
              <a:ea typeface="Calibri"/>
              <a:cs typeface="Calibri"/>
              <a:sym typeface="Calibri"/>
            </a:endParaRPr>
          </a:p>
          <a:p>
            <a:pPr marL="0" marR="0" lvl="0" indent="0" algn="l" rtl="0">
              <a:spcBef>
                <a:spcPts val="0"/>
              </a:spcBef>
              <a:buClr>
                <a:schemeClr val="dk1"/>
              </a:buClr>
              <a:buSzPct val="25000"/>
              <a:buFont typeface="Arial" panose="020B0604020202020204" pitchFamily="34" charset="0"/>
              <a:buNone/>
            </a:pPr>
            <a:endParaRPr lang="en-US" sz="1200" b="1" i="0" u="none" strike="noStrike" cap="none" dirty="0">
              <a:solidFill>
                <a:schemeClr val="dk1"/>
              </a:solidFill>
              <a:latin typeface="Calibri"/>
              <a:ea typeface="Calibri"/>
              <a:cs typeface="Calibri"/>
              <a:sym typeface="Calibri"/>
            </a:endParaRPr>
          </a:p>
        </p:txBody>
      </p:sp>
      <p:sp>
        <p:nvSpPr>
          <p:cNvPr id="28" name="Shape 28"/>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574964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124239-9DBD-4672-BA69-D686CFDD5902}" type="slidenum">
              <a:rPr lang="en-US" smtClean="0"/>
              <a:t>10</a:t>
            </a:fld>
            <a:endParaRPr lang="en-US"/>
          </a:p>
        </p:txBody>
      </p:sp>
    </p:spTree>
    <p:extLst>
      <p:ext uri="{BB962C8B-B14F-4D97-AF65-F5344CB8AC3E}">
        <p14:creationId xmlns:p14="http://schemas.microsoft.com/office/powerpoint/2010/main" val="4076302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Performance Measures identified in the 2022 and 2023 CQM Plans are included in </a:t>
            </a:r>
            <a:r>
              <a:rPr lang="en-US" b="1" dirty="0"/>
              <a:t>subsequent</a:t>
            </a:r>
            <a:r>
              <a:rPr lang="en-US" dirty="0"/>
              <a:t> CQM Plans.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2022 CQM Plan had 3 Performance Measures identified by utilization plus 2 overall measures:  SPBP HIV VL, MCM Annual Retention, FB Annual Retention and 2 Overall Performance Measures.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2023 CQM Plan identified the need for 5 </a:t>
            </a:r>
            <a:r>
              <a:rPr lang="en-US" b="1" dirty="0"/>
              <a:t>additional </a:t>
            </a:r>
            <a:r>
              <a:rPr lang="en-US" dirty="0"/>
              <a:t>Performance Measures due to service category utilization:  SPBP Annual Retention, MCM HIV VL, HERR HIV VL, OASH HIV VL, &amp; Med. Transportation Annual Retention.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2024 CQI Plan did not identify a need for additional performance measures based on utilization.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2024 CQI Plan will continue to monitor a total of 10 performance measures identified in both the 2022 and 2023. </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first 8 performance measures listed represent the highest used service categories along with 2 overall performance measures.  </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data is collected from CAREWare, SPBP and surveillance (NEDSS &amp; EHARS), from the funding streams of Rebates, &amp; SPBP.  </a:t>
            </a:r>
          </a:p>
          <a:p>
            <a:pPr marL="2000250" marR="0" lvl="4"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D1124239-9DBD-4672-BA69-D686CFDD5902}" type="slidenum">
              <a:rPr lang="en-US" smtClean="0"/>
              <a:t>2</a:t>
            </a:fld>
            <a:endParaRPr lang="en-US"/>
          </a:p>
        </p:txBody>
      </p:sp>
    </p:spTree>
    <p:extLst>
      <p:ext uri="{BB962C8B-B14F-4D97-AF65-F5344CB8AC3E}">
        <p14:creationId xmlns:p14="http://schemas.microsoft.com/office/powerpoint/2010/main" val="1291958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The CQI Plan uses a rolling calendar year for data reporting purposes, the current review period is 4/1/2023-3/31/2024.</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*Currently our data team is working collaboratively with surveillance to improve the crosswalk, which is how we pull the most recent HIV Viral Load information from surveillance.  The tentative plan is to have the improved crosswalk in place by the 2</a:t>
            </a:r>
            <a:r>
              <a:rPr lang="en-US" b="0" baseline="30000" dirty="0"/>
              <a:t>nd</a:t>
            </a:r>
            <a:r>
              <a:rPr lang="en-US" b="0" dirty="0"/>
              <a:t> Review Period of 2024 (7/1/2023-6/30/2024). </a:t>
            </a:r>
          </a:p>
          <a:p>
            <a:pPr marL="171450" indent="-171450">
              <a:buFont typeface="Arial" panose="020B0604020202020204" pitchFamily="34" charset="0"/>
              <a:buChar char="•"/>
            </a:pPr>
            <a:r>
              <a:rPr lang="en-US" dirty="0"/>
              <a:t>This is the first 12-month report period the VL performance measures look a bit different..</a:t>
            </a:r>
          </a:p>
          <a:p>
            <a:pPr marL="628650" lvl="1" indent="-171450">
              <a:buFont typeface="Arial" panose="020B0604020202020204" pitchFamily="34" charset="0"/>
              <a:buChar char="•"/>
            </a:pPr>
            <a:r>
              <a:rPr lang="en-US" dirty="0"/>
              <a:t>VL performance measures outcomes now include the total number of clients in the category, the total number of clients with a VL in that category and out of the total # of clients with a VL, those with a VL less than 200 (VL suppressed)</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b="1" dirty="0"/>
              <a:t>MCM Annual Retention in, Service is the selected topic of our 2024 CQI QIP.</a:t>
            </a:r>
          </a:p>
          <a:p>
            <a:pPr marL="628650" lvl="1" indent="-171450">
              <a:buFont typeface="Arial" panose="020B0604020202020204" pitchFamily="34" charset="0"/>
              <a:buChar char="•"/>
            </a:pPr>
            <a:r>
              <a:rPr lang="en-US" b="1" dirty="0"/>
              <a:t>The prior 12-month period, 1/1/2023-12/31/2023 had a MCM retention rate of 76%</a:t>
            </a:r>
          </a:p>
        </p:txBody>
      </p:sp>
      <p:sp>
        <p:nvSpPr>
          <p:cNvPr id="4" name="Slide Number Placeholder 3"/>
          <p:cNvSpPr>
            <a:spLocks noGrp="1"/>
          </p:cNvSpPr>
          <p:nvPr>
            <p:ph type="sldNum" sz="quarter" idx="5"/>
          </p:nvPr>
        </p:nvSpPr>
        <p:spPr/>
        <p:txBody>
          <a:bodyPr/>
          <a:lstStyle/>
          <a:p>
            <a:fld id="{D1124239-9DBD-4672-BA69-D686CFDD5902}" type="slidenum">
              <a:rPr lang="en-US" smtClean="0"/>
              <a:t>3</a:t>
            </a:fld>
            <a:endParaRPr lang="en-US"/>
          </a:p>
        </p:txBody>
      </p:sp>
    </p:spTree>
    <p:extLst>
      <p:ext uri="{BB962C8B-B14F-4D97-AF65-F5344CB8AC3E}">
        <p14:creationId xmlns:p14="http://schemas.microsoft.com/office/powerpoint/2010/main" val="1008164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124239-9DBD-4672-BA69-D686CFDD5902}" type="slidenum">
              <a:rPr lang="en-US" smtClean="0"/>
              <a:t>4</a:t>
            </a:fld>
            <a:endParaRPr lang="en-US"/>
          </a:p>
        </p:txBody>
      </p:sp>
    </p:spTree>
    <p:extLst>
      <p:ext uri="{BB962C8B-B14F-4D97-AF65-F5344CB8AC3E}">
        <p14:creationId xmlns:p14="http://schemas.microsoft.com/office/powerpoint/2010/main" val="38428807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124239-9DBD-4672-BA69-D686CFDD5902}" type="slidenum">
              <a:rPr lang="en-US" smtClean="0"/>
              <a:t>5</a:t>
            </a:fld>
            <a:endParaRPr lang="en-US"/>
          </a:p>
        </p:txBody>
      </p:sp>
    </p:spTree>
    <p:extLst>
      <p:ext uri="{BB962C8B-B14F-4D97-AF65-F5344CB8AC3E}">
        <p14:creationId xmlns:p14="http://schemas.microsoft.com/office/powerpoint/2010/main" val="29226498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The Division of HIV Health’s data team is working collaboratively with surveillance (eHARS and NEDSS) to improve the existing crosswalk used to obtain HIV Viral Load information.</a:t>
            </a:r>
            <a:endParaRPr lang="en-US" sz="12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SPBP Annual Retention in Service:  </a:t>
            </a:r>
            <a:r>
              <a:rPr lang="en-US" sz="1200" dirty="0">
                <a:effectLst/>
                <a:latin typeface="Aptos" panose="020B0004020202020204" pitchFamily="34" charset="0"/>
                <a:cs typeface="Calibri" panose="020F0502020204030204" pitchFamily="34" charset="0"/>
              </a:rPr>
              <a:t>T</a:t>
            </a:r>
            <a:r>
              <a:rPr lang="en-US" sz="1200" dirty="0">
                <a:effectLst/>
                <a:latin typeface="Aptos" panose="020B0004020202020204" pitchFamily="34" charset="0"/>
                <a:ea typeface="Calibri" panose="020F0502020204030204" pitchFamily="34" charset="0"/>
                <a:cs typeface="Calibri" panose="020F0502020204030204" pitchFamily="34" charset="0"/>
              </a:rPr>
              <a:t>here were a total of 8,390 cardholders who had at least one day of coverage between 4/1/23 and 3/31/24.  Of those 4,811 were sent re-enrollment letters and 3,968 of those 4,811 re-enrolled.  The # of cardholders who were sent re-enrollment letters</a:t>
            </a:r>
            <a:r>
              <a:rPr lang="en-US" sz="1200" dirty="0">
                <a:effectLst/>
                <a:latin typeface="Calibri" panose="020F0502020204030204" pitchFamily="34" charset="0"/>
                <a:ea typeface="Calibri" panose="020F0502020204030204" pitchFamily="34" charset="0"/>
              </a:rPr>
              <a:t> do not include cardholders who are now deceased,  moved out of state, no longer eligible for the program, or are on MA and only given 3 months of coverage. </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D1124239-9DBD-4672-BA69-D686CFDD5902}" type="slidenum">
              <a:rPr lang="en-US" smtClean="0"/>
              <a:t>6</a:t>
            </a:fld>
            <a:endParaRPr lang="en-US"/>
          </a:p>
        </p:txBody>
      </p:sp>
    </p:spTree>
    <p:extLst>
      <p:ext uri="{BB962C8B-B14F-4D97-AF65-F5344CB8AC3E}">
        <p14:creationId xmlns:p14="http://schemas.microsoft.com/office/powerpoint/2010/main" val="375931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CQI Workgroup met 2/20/2024 and selected MCM Annual Retention in Service as the topic of the 2024 CQI QIP.</a:t>
            </a:r>
          </a:p>
          <a:p>
            <a:pPr marL="628650" lvl="1" indent="-171450">
              <a:buFont typeface="Arial" panose="020B0604020202020204" pitchFamily="34" charset="0"/>
              <a:buChar char="•"/>
            </a:pPr>
            <a:r>
              <a:rPr lang="en-US" dirty="0"/>
              <a:t>The baseline data for our QIP, 1/1/2023-12/31/2023, showed the average provider-level MCM annual retention rate was 76%.</a:t>
            </a:r>
          </a:p>
          <a:p>
            <a:pPr marL="1085850" lvl="2" indent="-171450">
              <a:buFont typeface="Arial" panose="020B0604020202020204" pitchFamily="34" charset="0"/>
              <a:buChar char="•"/>
            </a:pPr>
            <a:r>
              <a:rPr lang="en-US" dirty="0"/>
              <a:t>12 out of our 28 RWPB providers had an MCM annual retention in service rate between 39-76%.</a:t>
            </a:r>
          </a:p>
          <a:p>
            <a:pPr marL="628650" lvl="1" indent="-171450">
              <a:buFont typeface="Arial" panose="020B0604020202020204" pitchFamily="34" charset="0"/>
              <a:buChar char="•"/>
            </a:pPr>
            <a:r>
              <a:rPr lang="en-US" dirty="0"/>
              <a:t>Prior CQI QIPs focused on MCM annual retention at the </a:t>
            </a:r>
            <a:r>
              <a:rPr lang="en-US" i="1" dirty="0"/>
              <a:t>provider-level.</a:t>
            </a:r>
          </a:p>
          <a:p>
            <a:pPr marL="628650" lvl="1" indent="-171450">
              <a:buFont typeface="Arial" panose="020B0604020202020204" pitchFamily="34" charset="0"/>
              <a:buChar char="•"/>
            </a:pPr>
            <a:r>
              <a:rPr lang="en-US" dirty="0"/>
              <a:t>Because the 2023 QIP did not have the intended impact, our CQI Workgroup changed the </a:t>
            </a:r>
            <a:r>
              <a:rPr lang="en-US" i="1" dirty="0"/>
              <a:t>focus from the provider level to the Regional Grantee-level.</a:t>
            </a:r>
          </a:p>
          <a:p>
            <a:pPr marL="628650" lvl="1" indent="-171450">
              <a:buFont typeface="Arial" panose="020B0604020202020204" pitchFamily="34" charset="0"/>
              <a:buChar char="•"/>
            </a:pPr>
            <a:r>
              <a:rPr lang="en-US" dirty="0"/>
              <a:t>The 2024 CQI QIP will center on the accountability of the Regional Grantees to provided needed support to those providers with the greatest areas of opportunity relating to MCM Annual Retention in Service.  </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As a result of the Rapid Improvement Event in April 2023 (where we identified barriers/problem areas in the MCM process) the Workgroup developed a list of questions for Regional Grantees/providers we felt we vital in understanding the barriers to MCM retention.  </a:t>
            </a:r>
          </a:p>
          <a:p>
            <a:pPr marL="1085850" lvl="2" indent="-171450">
              <a:buFont typeface="Arial" panose="020B0604020202020204" pitchFamily="34" charset="0"/>
              <a:buChar char="•"/>
            </a:pPr>
            <a:r>
              <a:rPr lang="en-US" dirty="0"/>
              <a:t>The content of this questionnaire/poll is currently submitted for approval.  Once approved it will be distributed to Regional Grantees with a 3 week turn-around time.</a:t>
            </a:r>
          </a:p>
          <a:p>
            <a:pPr marL="1085850" lvl="2" indent="-171450">
              <a:buFont typeface="Arial" panose="020B0604020202020204" pitchFamily="34" charset="0"/>
              <a:buChar char="•"/>
            </a:pPr>
            <a:r>
              <a:rPr lang="en-US" dirty="0"/>
              <a:t>Pitt will be developing the poll and will collect all the responses.  </a:t>
            </a:r>
          </a:p>
          <a:p>
            <a:pPr marL="1085850" lvl="2" indent="-171450">
              <a:buFont typeface="Arial" panose="020B0604020202020204" pitchFamily="34" charset="0"/>
              <a:buChar char="•"/>
            </a:pPr>
            <a:r>
              <a:rPr lang="en-US" dirty="0"/>
              <a:t>During my recent quarterly meetings with our Regional Grantees, I provided them with an overview of the CQI Workgroup activity and reviewed the content of the questionnaire.</a:t>
            </a:r>
          </a:p>
          <a:p>
            <a:pPr marL="628650" lvl="1" indent="-171450">
              <a:buFont typeface="Arial" panose="020B0604020202020204" pitchFamily="34" charset="0"/>
              <a:buChar char="•"/>
            </a:pPr>
            <a:r>
              <a:rPr lang="en-US" dirty="0"/>
              <a:t>Because we had to go about this QIP a bit differently, it is reflected in our Target Condition of the QIP:  </a:t>
            </a:r>
            <a:r>
              <a:rPr lang="en-US" i="1" dirty="0"/>
              <a:t>the dates may change due to obtaining approval for the questionnaire content.</a:t>
            </a:r>
          </a:p>
          <a:p>
            <a:pPr marL="1085850" lvl="2" indent="-171450">
              <a:buFont typeface="Arial" panose="020B0604020202020204" pitchFamily="34" charset="0"/>
              <a:buChar char="•"/>
            </a:pPr>
            <a:r>
              <a:rPr lang="en-US" sz="1200" b="0" i="0" u="none" strike="noStrike" baseline="0" dirty="0">
                <a:solidFill>
                  <a:srgbClr val="000000"/>
                </a:solidFill>
                <a:latin typeface="+mn-lt"/>
                <a:cs typeface="Arial"/>
              </a:rPr>
              <a:t>By 12/31/2024 RWPB MCM providers will commit to using the program guidance developed by the CQI Workgroup.  </a:t>
            </a:r>
          </a:p>
          <a:p>
            <a:pPr marL="1085850" lvl="2" indent="-171450">
              <a:buFont typeface="Arial" panose="020B0604020202020204" pitchFamily="34" charset="0"/>
              <a:buChar char="•"/>
            </a:pPr>
            <a:r>
              <a:rPr lang="en-US" sz="1200" b="0" i="0" u="none" strike="noStrike" baseline="0" dirty="0">
                <a:solidFill>
                  <a:srgbClr val="000000"/>
                </a:solidFill>
                <a:latin typeface="+mn-lt"/>
                <a:cs typeface="Arial"/>
              </a:rPr>
              <a:t>In collaboration with the Regional Grantee, the provider will develop and implement a plan to focus on increasing their MCM annual retention in service by 12/31/2024.  </a:t>
            </a:r>
          </a:p>
          <a:p>
            <a:pPr marL="1085850" lvl="2" indent="-171450">
              <a:buFont typeface="Arial" panose="020B0604020202020204" pitchFamily="34" charset="0"/>
              <a:buChar char="•"/>
            </a:pPr>
            <a:r>
              <a:rPr lang="en-US" sz="1200" b="0" i="0" u="none" strike="noStrike" baseline="0" dirty="0">
                <a:solidFill>
                  <a:srgbClr val="000000"/>
                </a:solidFill>
                <a:latin typeface="+mn-lt"/>
                <a:cs typeface="Arial"/>
              </a:rPr>
              <a:t>By 6/30/2025 RWPB MCM providers with baseline MCM annual retention rates ranging between 39%-76% (2024 CQI QIP baseline) will increase their annual retention rate a minimum of 4%. </a:t>
            </a:r>
          </a:p>
          <a:p>
            <a:pPr marL="1085850" lvl="2" indent="-171450">
              <a:buFont typeface="Arial" panose="020B0604020202020204" pitchFamily="34" charset="0"/>
              <a:buChar char="•"/>
            </a:pPr>
            <a:r>
              <a:rPr lang="en-US" sz="1200" b="0" i="0" u="none" strike="noStrike" baseline="0" dirty="0">
                <a:solidFill>
                  <a:srgbClr val="000000"/>
                </a:solidFill>
                <a:latin typeface="+mn-lt"/>
                <a:cs typeface="Arial"/>
              </a:rPr>
              <a:t>By 6/30/2025 RWPB MCM providers with a baseline MCM annual retention rate above 76% will increase their annual retention a minimum of 1%.</a:t>
            </a:r>
          </a:p>
          <a:p>
            <a:pPr marL="1085850" lvl="2" indent="-171450">
              <a:buFont typeface="Arial" panose="020B0604020202020204" pitchFamily="34" charset="0"/>
              <a:buChar char="•"/>
            </a:pPr>
            <a:r>
              <a:rPr lang="en-US" sz="1200" b="0" i="0" u="none" strike="noStrike" baseline="0" dirty="0">
                <a:solidFill>
                  <a:srgbClr val="000000"/>
                </a:solidFill>
                <a:latin typeface="+mn-lt"/>
                <a:cs typeface="Arial"/>
              </a:rPr>
              <a:t>By 12/31/2025  the state-level average MCM annual retention in services rate will increase from the baseline of 76% to a minimum of 80%.</a:t>
            </a:r>
          </a:p>
          <a:p>
            <a:pPr marL="171450" indent="-171450">
              <a:buFont typeface="Arial" panose="020B0604020202020204" pitchFamily="34" charset="0"/>
              <a:buChar char="•"/>
            </a:pPr>
            <a:r>
              <a:rPr lang="en-US" dirty="0"/>
              <a:t>As of this review period the average MCM Annual Retention in MCM Service is 78% (an increase from the baseline of 76%).</a:t>
            </a:r>
          </a:p>
          <a:p>
            <a:pPr marL="171450" indent="-171450">
              <a:buFont typeface="Arial" panose="020B0604020202020204" pitchFamily="34" charset="0"/>
              <a:buChar char="•"/>
            </a:pPr>
            <a:r>
              <a:rPr lang="en-US" dirty="0"/>
              <a:t>9 out of 28 MCM providers had a retention rate below </a:t>
            </a:r>
            <a:r>
              <a:rPr lang="en-US"/>
              <a:t>77%</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The dark blue bar represents the total # of clients receiving at least 1 MCM service in this 12-month period.</a:t>
            </a:r>
          </a:p>
          <a:p>
            <a:pPr marL="171450" indent="-171450">
              <a:buFont typeface="Arial" panose="020B0604020202020204" pitchFamily="34" charset="0"/>
              <a:buChar char="•"/>
            </a:pPr>
            <a:r>
              <a:rPr lang="en-US" dirty="0"/>
              <a:t>*The blueish/purple bar represents the clients with more than 1 MCM service at least 90 days apart in the 12-month period-the # retained in MCM service.</a:t>
            </a:r>
          </a:p>
          <a:p>
            <a:pPr marL="171450" indent="-171450">
              <a:buFont typeface="Arial" panose="020B0604020202020204" pitchFamily="34" charset="0"/>
              <a:buChar char="•"/>
            </a:pPr>
            <a:r>
              <a:rPr lang="en-US" dirty="0"/>
              <a:t>The grey bar represents clients with more than 1 MCM service less than 90 days apart.</a:t>
            </a:r>
          </a:p>
          <a:p>
            <a:pPr marL="171450" indent="-171450">
              <a:buFont typeface="Arial" panose="020B0604020202020204" pitchFamily="34" charset="0"/>
              <a:buChar char="•"/>
            </a:pPr>
            <a:r>
              <a:rPr lang="en-US" dirty="0"/>
              <a:t>The light blue bar represents clients with only 1 MCM service in a 12-month period.</a:t>
            </a:r>
          </a:p>
          <a:p>
            <a:pPr marL="171450" indent="-171450">
              <a:buFont typeface="Arial" panose="020B0604020202020204" pitchFamily="34" charset="0"/>
              <a:buChar char="•"/>
            </a:pPr>
            <a:r>
              <a:rPr lang="en-US" dirty="0"/>
              <a:t>This slide shows a statewide potential area of opportunity in MCM retention for those clients with more than 1 MCM service less than 90 days apart </a:t>
            </a:r>
            <a:r>
              <a:rPr lang="en-US" b="1" dirty="0"/>
              <a:t>and</a:t>
            </a:r>
            <a:r>
              <a:rPr lang="en-US" dirty="0"/>
              <a:t> those clients with only 1 MCM service in a 12-month period</a:t>
            </a:r>
          </a:p>
          <a:p>
            <a:pPr marL="171450" indent="-171450">
              <a:buFont typeface="Arial" panose="020B0604020202020204" pitchFamily="34" charset="0"/>
              <a:buChar char="•"/>
            </a:pPr>
            <a:r>
              <a:rPr lang="en-US" dirty="0"/>
              <a:t>The total # of clients with at least 1 MCM service is stable in all the review periods-with a range of </a:t>
            </a:r>
            <a:r>
              <a:rPr lang="en-US" b="1" dirty="0"/>
              <a:t>347</a:t>
            </a:r>
            <a:r>
              <a:rPr lang="en-US" dirty="0"/>
              <a:t> clients.</a:t>
            </a:r>
          </a:p>
          <a:p>
            <a:pPr marL="171450" indent="-171450">
              <a:buFont typeface="Arial" panose="020B0604020202020204" pitchFamily="34" charset="0"/>
              <a:buChar char="•"/>
            </a:pPr>
            <a:r>
              <a:rPr lang="en-US" dirty="0"/>
              <a:t>*The clients with more than 1 MCM service at least 90 days apart in a 12-month period is also stable in the review periods-with a range of </a:t>
            </a:r>
            <a:r>
              <a:rPr lang="en-US" b="1" dirty="0"/>
              <a:t>65</a:t>
            </a:r>
          </a:p>
          <a:p>
            <a:pPr marL="171450" indent="-171450">
              <a:buFont typeface="Arial" panose="020B0604020202020204" pitchFamily="34" charset="0"/>
              <a:buChar char="•"/>
            </a:pPr>
            <a:r>
              <a:rPr lang="en-US" dirty="0"/>
              <a:t>The number of clients more than 1 MCM service less than 90 days apart and those clients with only 1 MCM service in a 12-month period range from </a:t>
            </a:r>
            <a:r>
              <a:rPr lang="en-US" b="1" dirty="0"/>
              <a:t>1,505</a:t>
            </a:r>
          </a:p>
          <a:p>
            <a:pPr marL="0" indent="0">
              <a:buFont typeface="Arial" panose="020B0604020202020204" pitchFamily="34" charset="0"/>
              <a:buNone/>
            </a:pPr>
            <a:endParaRPr lang="en-US" b="1" dirty="0"/>
          </a:p>
        </p:txBody>
      </p:sp>
      <p:sp>
        <p:nvSpPr>
          <p:cNvPr id="4" name="Slide Number Placeholder 3"/>
          <p:cNvSpPr>
            <a:spLocks noGrp="1"/>
          </p:cNvSpPr>
          <p:nvPr>
            <p:ph type="sldNum" sz="quarter" idx="5"/>
          </p:nvPr>
        </p:nvSpPr>
        <p:spPr/>
        <p:txBody>
          <a:bodyPr/>
          <a:lstStyle/>
          <a:p>
            <a:fld id="{D1124239-9DBD-4672-BA69-D686CFDD5902}" type="slidenum">
              <a:rPr lang="en-US" smtClean="0"/>
              <a:t>7</a:t>
            </a:fld>
            <a:endParaRPr lang="en-US"/>
          </a:p>
        </p:txBody>
      </p:sp>
    </p:spTree>
    <p:extLst>
      <p:ext uri="{BB962C8B-B14F-4D97-AF65-F5344CB8AC3E}">
        <p14:creationId xmlns:p14="http://schemas.microsoft.com/office/powerpoint/2010/main" val="3764667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CQI Workgroup members completed the CQI Plan Review Checklist to help ensure the 2025 CQI Plan has all the required components of PCN 15-02.</a:t>
            </a:r>
          </a:p>
          <a:p>
            <a:pPr marL="171450" indent="-171450">
              <a:buFont typeface="Arial" panose="020B0604020202020204" pitchFamily="34" charset="0"/>
              <a:buChar char="•"/>
            </a:pPr>
            <a:r>
              <a:rPr lang="en-US" dirty="0"/>
              <a:t>A service category utilization report for the period of 5/1/2023-5/30/2024 will be used to establish the 2025 CQI Plan and the related performance measures.</a:t>
            </a:r>
          </a:p>
          <a:p>
            <a:pPr marL="171450" indent="-171450">
              <a:buFont typeface="Arial" panose="020B0604020202020204" pitchFamily="34" charset="0"/>
              <a:buChar char="•"/>
            </a:pPr>
            <a:r>
              <a:rPr lang="en-US" dirty="0"/>
              <a:t>In collaboration with Rachel Schaffer (HPG and JHF) we revised RWPB The Organizational Assessment Tool.</a:t>
            </a:r>
          </a:p>
          <a:p>
            <a:pPr marL="628650" lvl="1" indent="-171450">
              <a:buFont typeface="Arial" panose="020B0604020202020204" pitchFamily="34" charset="0"/>
              <a:buChar char="•"/>
            </a:pPr>
            <a:r>
              <a:rPr lang="en-US" dirty="0"/>
              <a:t>This tool is completed by the Regional Grantees prior to their annual monitoring visit to help identify areas of organizational strength and opportunity.</a:t>
            </a:r>
          </a:p>
          <a:p>
            <a:pPr marL="1085850" lvl="2" indent="-171450">
              <a:buFont typeface="Arial" panose="020B0604020202020204" pitchFamily="34" charset="0"/>
              <a:buChar char="•"/>
            </a:pPr>
            <a:r>
              <a:rPr lang="en-US" dirty="0"/>
              <a:t>Areas of organizational opportunity should be noted in their quality management plans.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current CQI Workgroup members tenure ends 12/31/2024.  I will begin recruitment for 2025-2026 Workgroup later this year. </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D1124239-9DBD-4672-BA69-D686CFDD5902}" type="slidenum">
              <a:rPr lang="en-US" smtClean="0"/>
              <a:t>8</a:t>
            </a:fld>
            <a:endParaRPr lang="en-US"/>
          </a:p>
        </p:txBody>
      </p:sp>
    </p:spTree>
    <p:extLst>
      <p:ext uri="{BB962C8B-B14F-4D97-AF65-F5344CB8AC3E}">
        <p14:creationId xmlns:p14="http://schemas.microsoft.com/office/powerpoint/2010/main" val="8907952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selected 2023-2024 CQI Workgroup members are representative of DOH, HPG and each of our 7 Regional Grantees with a total of 20 members + Paul Kabera from HIV Prevention &amp; Care Project.</a:t>
            </a:r>
          </a:p>
          <a:p>
            <a:pPr marL="171450" indent="-171450">
              <a:buFont typeface="Arial" panose="020B0604020202020204" pitchFamily="34" charset="0"/>
              <a:buChar char="•"/>
            </a:pPr>
            <a:r>
              <a:rPr lang="en-US" dirty="0"/>
              <a:t>I would like to thank each of the past and current Workgroup members for sharing their time and talent in our quality improvement activities.</a:t>
            </a:r>
          </a:p>
        </p:txBody>
      </p:sp>
      <p:sp>
        <p:nvSpPr>
          <p:cNvPr id="4" name="Slide Number Placeholder 3"/>
          <p:cNvSpPr>
            <a:spLocks noGrp="1"/>
          </p:cNvSpPr>
          <p:nvPr>
            <p:ph type="sldNum" sz="quarter" idx="5"/>
          </p:nvPr>
        </p:nvSpPr>
        <p:spPr/>
        <p:txBody>
          <a:bodyPr/>
          <a:lstStyle/>
          <a:p>
            <a:fld id="{D1124239-9DBD-4672-BA69-D686CFDD5902}" type="slidenum">
              <a:rPr lang="en-US" smtClean="0"/>
              <a:t>9</a:t>
            </a:fld>
            <a:endParaRPr lang="en-US"/>
          </a:p>
        </p:txBody>
      </p:sp>
    </p:spTree>
    <p:extLst>
      <p:ext uri="{BB962C8B-B14F-4D97-AF65-F5344CB8AC3E}">
        <p14:creationId xmlns:p14="http://schemas.microsoft.com/office/powerpoint/2010/main" val="2302188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47700" y="190500"/>
            <a:ext cx="7962900" cy="6096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1219200"/>
            <a:ext cx="2095500" cy="49069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4800" y="1219200"/>
            <a:ext cx="6134100" cy="4906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4200" y="177800"/>
            <a:ext cx="7924800" cy="60960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190500"/>
            <a:ext cx="7924800" cy="6096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6002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1138"/>
            <a:ext cx="7924800" cy="563562"/>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8449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8449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84200" y="190500"/>
            <a:ext cx="7924800" cy="609600"/>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1219201"/>
            <a:ext cx="5111750" cy="4800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362201"/>
            <a:ext cx="3008313" cy="36576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46482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381000" y="1142999"/>
            <a:ext cx="8305800" cy="342900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828800" y="5257800"/>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 name="Rectangle 10"/>
          <p:cNvSpPr>
            <a:spLocks noGrp="1" noChangeArrowheads="1"/>
          </p:cNvSpPr>
          <p:nvPr>
            <p:ph type="title"/>
          </p:nvPr>
        </p:nvSpPr>
        <p:spPr bwMode="auto">
          <a:xfrm>
            <a:off x="304800" y="152400"/>
            <a:ext cx="8229600" cy="609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a:t>Presentation Title Goes Here</a:t>
            </a:r>
          </a:p>
        </p:txBody>
      </p:sp>
      <p:sp>
        <p:nvSpPr>
          <p:cNvPr id="1035" name="Rectangle 11"/>
          <p:cNvSpPr>
            <a:spLocks noGrp="1" noChangeArrowheads="1"/>
          </p:cNvSpPr>
          <p:nvPr>
            <p:ph type="body" idx="1"/>
          </p:nvPr>
        </p:nvSpPr>
        <p:spPr bwMode="auto">
          <a:xfrm>
            <a:off x="457200" y="1600201"/>
            <a:ext cx="82296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36" name="Rectangle 12"/>
          <p:cNvSpPr>
            <a:spLocks noChangeArrowheads="1"/>
          </p:cNvSpPr>
          <p:nvPr/>
        </p:nvSpPr>
        <p:spPr bwMode="auto">
          <a:xfrm>
            <a:off x="3733800" y="6096000"/>
            <a:ext cx="5257800" cy="609600"/>
          </a:xfrm>
          <a:prstGeom prst="rect">
            <a:avLst/>
          </a:prstGeom>
          <a:solidFill>
            <a:schemeClr val="bg1"/>
          </a:solidFill>
          <a:ln w="9525">
            <a:noFill/>
            <a:miter lim="800000"/>
            <a:headEnd/>
            <a:tailEnd/>
          </a:ln>
          <a:effectLst/>
        </p:spPr>
        <p:txBody>
          <a:bodyPr wrap="none" anchor="ctr"/>
          <a:lstStyle/>
          <a:p>
            <a:endParaRPr lang="en-US"/>
          </a:p>
        </p:txBody>
      </p:sp>
      <p:pic>
        <p:nvPicPr>
          <p:cNvPr id="8" name="Picture 10" descr="blue banner"/>
          <p:cNvPicPr>
            <a:picLocks noChangeAspect="1" noChangeArrowheads="1"/>
          </p:cNvPicPr>
          <p:nvPr/>
        </p:nvPicPr>
        <p:blipFill>
          <a:blip r:embed="rId13" cstate="print"/>
          <a:srcRect/>
          <a:stretch>
            <a:fillRect/>
          </a:stretch>
        </p:blipFill>
        <p:spPr bwMode="auto">
          <a:xfrm>
            <a:off x="304800" y="152400"/>
            <a:ext cx="8382000" cy="914400"/>
          </a:xfrm>
          <a:prstGeom prst="rect">
            <a:avLst/>
          </a:prstGeom>
          <a:noFill/>
        </p:spPr>
      </p:pic>
      <p:pic>
        <p:nvPicPr>
          <p:cNvPr id="9" name="Picture 9" descr="DOH-rgb"/>
          <p:cNvPicPr>
            <a:picLocks noChangeAspect="1" noChangeArrowheads="1"/>
          </p:cNvPicPr>
          <p:nvPr/>
        </p:nvPicPr>
        <p:blipFill>
          <a:blip r:embed="rId14" cstate="print"/>
          <a:srcRect/>
          <a:stretch>
            <a:fillRect/>
          </a:stretch>
        </p:blipFill>
        <p:spPr bwMode="auto">
          <a:xfrm>
            <a:off x="6400800" y="6096000"/>
            <a:ext cx="2262188" cy="549275"/>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3800">
          <a:solidFill>
            <a:schemeClr val="bg1"/>
          </a:solidFill>
          <a:latin typeface="+mj-lt"/>
          <a:ea typeface="+mj-ea"/>
          <a:cs typeface="+mj-cs"/>
        </a:defRPr>
      </a:lvl1pPr>
      <a:lvl2pPr algn="l" rtl="0" eaLnBrk="1" fontAlgn="base" hangingPunct="1">
        <a:spcBef>
          <a:spcPct val="0"/>
        </a:spcBef>
        <a:spcAft>
          <a:spcPct val="0"/>
        </a:spcAft>
        <a:defRPr sz="3800">
          <a:solidFill>
            <a:schemeClr val="bg1"/>
          </a:solidFill>
          <a:latin typeface="Verdana" pitchFamily="34" charset="0"/>
        </a:defRPr>
      </a:lvl2pPr>
      <a:lvl3pPr algn="l" rtl="0" eaLnBrk="1" fontAlgn="base" hangingPunct="1">
        <a:spcBef>
          <a:spcPct val="0"/>
        </a:spcBef>
        <a:spcAft>
          <a:spcPct val="0"/>
        </a:spcAft>
        <a:defRPr sz="3800">
          <a:solidFill>
            <a:schemeClr val="bg1"/>
          </a:solidFill>
          <a:latin typeface="Verdana" pitchFamily="34" charset="0"/>
        </a:defRPr>
      </a:lvl3pPr>
      <a:lvl4pPr algn="l" rtl="0" eaLnBrk="1" fontAlgn="base" hangingPunct="1">
        <a:spcBef>
          <a:spcPct val="0"/>
        </a:spcBef>
        <a:spcAft>
          <a:spcPct val="0"/>
        </a:spcAft>
        <a:defRPr sz="3800">
          <a:solidFill>
            <a:schemeClr val="bg1"/>
          </a:solidFill>
          <a:latin typeface="Verdana" pitchFamily="34" charset="0"/>
        </a:defRPr>
      </a:lvl4pPr>
      <a:lvl5pPr algn="l" rtl="0" eaLnBrk="1" fontAlgn="base" hangingPunct="1">
        <a:spcBef>
          <a:spcPct val="0"/>
        </a:spcBef>
        <a:spcAft>
          <a:spcPct val="0"/>
        </a:spcAft>
        <a:defRPr sz="3800">
          <a:solidFill>
            <a:schemeClr val="bg1"/>
          </a:solidFill>
          <a:latin typeface="Verdana" pitchFamily="34" charset="0"/>
        </a:defRPr>
      </a:lvl5pPr>
      <a:lvl6pPr marL="457200" algn="l" rtl="0" eaLnBrk="1" fontAlgn="base" hangingPunct="1">
        <a:spcBef>
          <a:spcPct val="0"/>
        </a:spcBef>
        <a:spcAft>
          <a:spcPct val="0"/>
        </a:spcAft>
        <a:defRPr sz="3800">
          <a:solidFill>
            <a:schemeClr val="bg1"/>
          </a:solidFill>
          <a:latin typeface="Verdana" pitchFamily="34" charset="0"/>
        </a:defRPr>
      </a:lvl6pPr>
      <a:lvl7pPr marL="914400" algn="l" rtl="0" eaLnBrk="1" fontAlgn="base" hangingPunct="1">
        <a:spcBef>
          <a:spcPct val="0"/>
        </a:spcBef>
        <a:spcAft>
          <a:spcPct val="0"/>
        </a:spcAft>
        <a:defRPr sz="3800">
          <a:solidFill>
            <a:schemeClr val="bg1"/>
          </a:solidFill>
          <a:latin typeface="Verdana" pitchFamily="34" charset="0"/>
        </a:defRPr>
      </a:lvl7pPr>
      <a:lvl8pPr marL="1371600" algn="l" rtl="0" eaLnBrk="1" fontAlgn="base" hangingPunct="1">
        <a:spcBef>
          <a:spcPct val="0"/>
        </a:spcBef>
        <a:spcAft>
          <a:spcPct val="0"/>
        </a:spcAft>
        <a:defRPr sz="3800">
          <a:solidFill>
            <a:schemeClr val="bg1"/>
          </a:solidFill>
          <a:latin typeface="Verdana" pitchFamily="34" charset="0"/>
        </a:defRPr>
      </a:lvl8pPr>
      <a:lvl9pPr marL="1828800" algn="l" rtl="0" eaLnBrk="1" fontAlgn="base" hangingPunct="1">
        <a:spcBef>
          <a:spcPct val="0"/>
        </a:spcBef>
        <a:spcAft>
          <a:spcPct val="0"/>
        </a:spcAft>
        <a:defRPr sz="3800">
          <a:solidFill>
            <a:schemeClr val="bg1"/>
          </a:solidFill>
          <a:latin typeface="Verdana"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5"/>
        </a:buBlip>
        <a:defRPr sz="2800">
          <a:solidFill>
            <a:schemeClr val="tx1"/>
          </a:solidFill>
          <a:latin typeface="+mn-lt"/>
        </a:defRPr>
      </a:lvl2pPr>
      <a:lvl3pPr marL="1143000" indent="-228600" algn="l" rtl="0" eaLnBrk="1" fontAlgn="base" hangingPunct="1">
        <a:spcBef>
          <a:spcPct val="20000"/>
        </a:spcBef>
        <a:spcAft>
          <a:spcPct val="0"/>
        </a:spcAft>
        <a:buBlip>
          <a:blip r:embed="rId15"/>
        </a:buBlip>
        <a:defRPr sz="2400">
          <a:solidFill>
            <a:schemeClr val="tx1"/>
          </a:solidFill>
          <a:latin typeface="+mn-lt"/>
        </a:defRPr>
      </a:lvl3pPr>
      <a:lvl4pPr marL="1600200" indent="-228600" algn="l" rtl="0" eaLnBrk="1" fontAlgn="base" hangingPunct="1">
        <a:spcBef>
          <a:spcPct val="20000"/>
        </a:spcBef>
        <a:spcAft>
          <a:spcPct val="0"/>
        </a:spcAft>
        <a:buBlip>
          <a:blip r:embed="rId15"/>
        </a:buBlip>
        <a:defRPr sz="2000">
          <a:solidFill>
            <a:schemeClr val="tx1"/>
          </a:solidFill>
          <a:latin typeface="+mn-lt"/>
        </a:defRPr>
      </a:lvl4pPr>
      <a:lvl5pPr marL="2057400" indent="-228600" algn="l" rtl="0" eaLnBrk="1" fontAlgn="base" hangingPunct="1">
        <a:spcBef>
          <a:spcPct val="20000"/>
        </a:spcBef>
        <a:spcAft>
          <a:spcPct val="0"/>
        </a:spcAft>
        <a:buBlip>
          <a:blip r:embed="rId15"/>
        </a:buBlip>
        <a:defRPr sz="2000">
          <a:solidFill>
            <a:schemeClr val="tx1"/>
          </a:solidFill>
          <a:latin typeface="+mn-lt"/>
        </a:defRPr>
      </a:lvl5pPr>
      <a:lvl6pPr marL="2514600" indent="-228600" algn="l" rtl="0" eaLnBrk="1" fontAlgn="base" hangingPunct="1">
        <a:spcBef>
          <a:spcPct val="20000"/>
        </a:spcBef>
        <a:spcAft>
          <a:spcPct val="0"/>
        </a:spcAft>
        <a:buBlip>
          <a:blip r:embed="rId15"/>
        </a:buBlip>
        <a:defRPr sz="2000">
          <a:solidFill>
            <a:schemeClr val="tx1"/>
          </a:solidFill>
          <a:latin typeface="+mn-lt"/>
        </a:defRPr>
      </a:lvl6pPr>
      <a:lvl7pPr marL="2971800" indent="-228600" algn="l" rtl="0" eaLnBrk="1" fontAlgn="base" hangingPunct="1">
        <a:spcBef>
          <a:spcPct val="20000"/>
        </a:spcBef>
        <a:spcAft>
          <a:spcPct val="0"/>
        </a:spcAft>
        <a:buBlip>
          <a:blip r:embed="rId15"/>
        </a:buBlip>
        <a:defRPr sz="2000">
          <a:solidFill>
            <a:schemeClr val="tx1"/>
          </a:solidFill>
          <a:latin typeface="+mn-lt"/>
        </a:defRPr>
      </a:lvl7pPr>
      <a:lvl8pPr marL="3429000" indent="-228600" algn="l" rtl="0" eaLnBrk="1" fontAlgn="base" hangingPunct="1">
        <a:spcBef>
          <a:spcPct val="20000"/>
        </a:spcBef>
        <a:spcAft>
          <a:spcPct val="0"/>
        </a:spcAft>
        <a:buBlip>
          <a:blip r:embed="rId15"/>
        </a:buBlip>
        <a:defRPr sz="2000">
          <a:solidFill>
            <a:schemeClr val="tx1"/>
          </a:solidFill>
          <a:latin typeface="+mn-lt"/>
        </a:defRPr>
      </a:lvl8pPr>
      <a:lvl9pPr marL="3886200" indent="-228600" algn="l" rtl="0" eaLnBrk="1" fontAlgn="base" hangingPunct="1">
        <a:spcBef>
          <a:spcPct val="20000"/>
        </a:spcBef>
        <a:spcAft>
          <a:spcPct val="0"/>
        </a:spcAft>
        <a:buBlip>
          <a:blip r:embed="rId15"/>
        </a:buBlip>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9"/>
        <p:cNvGrpSpPr/>
        <p:nvPr/>
      </p:nvGrpSpPr>
      <p:grpSpPr>
        <a:xfrm>
          <a:off x="0" y="0"/>
          <a:ext cx="0" cy="0"/>
          <a:chOff x="0" y="0"/>
          <a:chExt cx="0" cy="0"/>
        </a:xfrm>
      </p:grpSpPr>
      <p:sp>
        <p:nvSpPr>
          <p:cNvPr id="6" name="Shape 30">
            <a:extLst>
              <a:ext uri="{FF2B5EF4-FFF2-40B4-BE49-F238E27FC236}">
                <a16:creationId xmlns:a16="http://schemas.microsoft.com/office/drawing/2014/main" id="{00489EBF-B882-4248-8465-DD8DA3F7A251}"/>
              </a:ext>
            </a:extLst>
          </p:cNvPr>
          <p:cNvSpPr txBox="1">
            <a:spLocks noGrp="1"/>
          </p:cNvSpPr>
          <p:nvPr>
            <p:ph idx="1"/>
          </p:nvPr>
        </p:nvSpPr>
        <p:spPr>
          <a:xfrm>
            <a:off x="0" y="609600"/>
            <a:ext cx="9144000" cy="5562600"/>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Verdana"/>
              <a:buNone/>
            </a:pPr>
            <a:endParaRPr lang="en-US" sz="3600" dirty="0"/>
          </a:p>
          <a:p>
            <a:pPr marL="0" lvl="0" indent="0" algn="ctr">
              <a:spcBef>
                <a:spcPts val="0"/>
              </a:spcBef>
              <a:buSzPct val="25000"/>
              <a:buNone/>
            </a:pPr>
            <a:r>
              <a:rPr lang="en-US" sz="4000" dirty="0">
                <a:solidFill>
                  <a:schemeClr val="accent2">
                    <a:lumMod val="75000"/>
                  </a:schemeClr>
                </a:solidFill>
                <a:latin typeface="Arial" panose="020B0604020202020204" pitchFamily="34" charset="0"/>
                <a:cs typeface="Arial" panose="020B0604020202020204" pitchFamily="34" charset="0"/>
              </a:rPr>
              <a:t>Continuous Quality Improvement Workgroup Report </a:t>
            </a:r>
          </a:p>
          <a:p>
            <a:pPr marL="0" lvl="0" indent="0" algn="ctr">
              <a:spcBef>
                <a:spcPts val="0"/>
              </a:spcBef>
              <a:buSzPct val="25000"/>
              <a:buNone/>
            </a:pPr>
            <a:r>
              <a:rPr lang="en-US" sz="4000" dirty="0">
                <a:solidFill>
                  <a:schemeClr val="accent2">
                    <a:lumMod val="75000"/>
                  </a:schemeClr>
                </a:solidFill>
                <a:latin typeface="Arial" panose="020B0604020202020204" pitchFamily="34" charset="0"/>
                <a:cs typeface="Arial" panose="020B0604020202020204" pitchFamily="34" charset="0"/>
              </a:rPr>
              <a:t>for</a:t>
            </a:r>
          </a:p>
          <a:p>
            <a:pPr marL="0" lvl="0" indent="0" algn="ctr">
              <a:spcBef>
                <a:spcPts val="0"/>
              </a:spcBef>
              <a:buSzPct val="25000"/>
              <a:buNone/>
            </a:pPr>
            <a:r>
              <a:rPr lang="en-US" sz="4000" dirty="0">
                <a:solidFill>
                  <a:schemeClr val="accent2">
                    <a:lumMod val="75000"/>
                  </a:schemeClr>
                </a:solidFill>
                <a:latin typeface="Arial" panose="020B0604020202020204" pitchFamily="34" charset="0"/>
                <a:cs typeface="Arial" panose="020B0604020202020204" pitchFamily="34" charset="0"/>
              </a:rPr>
              <a:t>HIV Planning Group</a:t>
            </a:r>
          </a:p>
          <a:p>
            <a:pPr marL="0" lvl="0" indent="0" algn="ctr">
              <a:spcBef>
                <a:spcPts val="0"/>
              </a:spcBef>
              <a:buSzPct val="25000"/>
              <a:buNone/>
            </a:pPr>
            <a:endParaRPr lang="en-US" sz="2000" dirty="0">
              <a:solidFill>
                <a:schemeClr val="accent2">
                  <a:lumMod val="75000"/>
                </a:schemeClr>
              </a:solidFill>
              <a:latin typeface="Arial" panose="020B0604020202020204" pitchFamily="34" charset="0"/>
              <a:cs typeface="Arial" panose="020B0604020202020204" pitchFamily="34" charset="0"/>
            </a:endParaRPr>
          </a:p>
          <a:p>
            <a:pPr marL="0" lvl="0" indent="0" algn="ctr">
              <a:spcBef>
                <a:spcPts val="0"/>
              </a:spcBef>
              <a:buSzPct val="25000"/>
              <a:buNone/>
            </a:pPr>
            <a:r>
              <a:rPr lang="en-US" dirty="0">
                <a:solidFill>
                  <a:schemeClr val="accent2">
                    <a:lumMod val="75000"/>
                  </a:schemeClr>
                </a:solidFill>
                <a:latin typeface="Arial" panose="020B0604020202020204" pitchFamily="34" charset="0"/>
                <a:cs typeface="Arial" panose="020B0604020202020204" pitchFamily="34" charset="0"/>
              </a:rPr>
              <a:t>Michelle Schlegelmilch</a:t>
            </a:r>
          </a:p>
          <a:p>
            <a:pPr marL="0" lvl="0" indent="0" algn="ctr">
              <a:spcBef>
                <a:spcPts val="0"/>
              </a:spcBef>
              <a:buSzPct val="25000"/>
              <a:buNone/>
            </a:pPr>
            <a:r>
              <a:rPr lang="en-US" sz="2800" dirty="0">
                <a:solidFill>
                  <a:schemeClr val="accent2">
                    <a:lumMod val="75000"/>
                  </a:schemeClr>
                </a:solidFill>
                <a:latin typeface="Arial" panose="020B0604020202020204" pitchFamily="34" charset="0"/>
                <a:cs typeface="Arial" panose="020B0604020202020204" pitchFamily="34" charset="0"/>
              </a:rPr>
              <a:t>Continuous Quality</a:t>
            </a:r>
          </a:p>
          <a:p>
            <a:pPr marL="0" lvl="0" indent="0" algn="ctr">
              <a:spcBef>
                <a:spcPts val="0"/>
              </a:spcBef>
              <a:buSzPct val="25000"/>
              <a:buNone/>
            </a:pPr>
            <a:r>
              <a:rPr lang="en-US" sz="2800" dirty="0">
                <a:solidFill>
                  <a:schemeClr val="accent2">
                    <a:lumMod val="75000"/>
                  </a:schemeClr>
                </a:solidFill>
                <a:latin typeface="Arial" panose="020B0604020202020204" pitchFamily="34" charset="0"/>
                <a:cs typeface="Arial" panose="020B0604020202020204" pitchFamily="34" charset="0"/>
              </a:rPr>
              <a:t>Improvement Coordinator</a:t>
            </a:r>
          </a:p>
          <a:p>
            <a:pPr marL="0" lvl="0" indent="0" algn="ctr">
              <a:spcBef>
                <a:spcPts val="0"/>
              </a:spcBef>
              <a:buSzPct val="25000"/>
              <a:buNone/>
            </a:pPr>
            <a:endParaRPr lang="en-US" sz="2800" dirty="0">
              <a:solidFill>
                <a:schemeClr val="accent2">
                  <a:lumMod val="75000"/>
                </a:schemeClr>
              </a:solidFill>
              <a:latin typeface="Arial" panose="020B0604020202020204" pitchFamily="34" charset="0"/>
              <a:cs typeface="Arial" panose="020B0604020202020204" pitchFamily="34" charset="0"/>
            </a:endParaRPr>
          </a:p>
          <a:p>
            <a:pPr marL="0" lvl="0" indent="0" algn="ctr">
              <a:spcBef>
                <a:spcPts val="0"/>
              </a:spcBef>
              <a:buSzPct val="25000"/>
              <a:buNone/>
            </a:pPr>
            <a:r>
              <a:rPr lang="en-US" sz="2400" dirty="0">
                <a:solidFill>
                  <a:schemeClr val="accent2">
                    <a:lumMod val="75000"/>
                  </a:schemeClr>
                </a:solidFill>
                <a:latin typeface="Arial" panose="020B0604020202020204" pitchFamily="34" charset="0"/>
                <a:cs typeface="Arial" panose="020B0604020202020204" pitchFamily="34" charset="0"/>
              </a:rPr>
              <a:t>July 10-11, 2024</a:t>
            </a:r>
          </a:p>
          <a:p>
            <a:pPr marL="0" lvl="0" indent="0" algn="ctr">
              <a:spcBef>
                <a:spcPts val="0"/>
              </a:spcBef>
              <a:buSzPct val="25000"/>
              <a:buNone/>
            </a:pPr>
            <a:endParaRPr lang="en-US" sz="4800" dirty="0"/>
          </a:p>
          <a:p>
            <a:pPr marL="0" lvl="0" indent="0" algn="ctr">
              <a:spcBef>
                <a:spcPts val="0"/>
              </a:spcBef>
              <a:buSzPct val="25000"/>
              <a:buNone/>
            </a:pPr>
            <a:r>
              <a:rPr lang="en-US" sz="4800" dirty="0"/>
              <a:t>  </a:t>
            </a:r>
          </a:p>
          <a:p>
            <a:pPr marL="0" marR="0" lvl="0" indent="0" algn="ctr" rtl="0">
              <a:lnSpc>
                <a:spcPct val="100000"/>
              </a:lnSpc>
              <a:spcBef>
                <a:spcPts val="0"/>
              </a:spcBef>
              <a:spcAft>
                <a:spcPts val="0"/>
              </a:spcAft>
              <a:buClr>
                <a:schemeClr val="dk1"/>
              </a:buClr>
              <a:buSzPct val="25000"/>
              <a:buFont typeface="Verdana"/>
              <a:buNone/>
            </a:pPr>
            <a:endParaRPr lang="en-US" sz="3600" b="0" i="0" u="none" strike="noStrike" cap="none" dirty="0">
              <a:solidFill>
                <a:schemeClr val="dk1"/>
              </a:solidFill>
              <a:latin typeface="Verdana"/>
              <a:ea typeface="Verdana"/>
              <a:cs typeface="Verdana"/>
              <a:sym typeface="Verdana"/>
            </a:endParaRPr>
          </a:p>
          <a:p>
            <a:pPr marL="0" marR="0" lvl="0" indent="0" algn="ctr" rtl="0">
              <a:lnSpc>
                <a:spcPct val="100000"/>
              </a:lnSpc>
              <a:spcBef>
                <a:spcPts val="640"/>
              </a:spcBef>
              <a:spcAft>
                <a:spcPts val="0"/>
              </a:spcAft>
              <a:buClr>
                <a:schemeClr val="dk1"/>
              </a:buClr>
              <a:buSzPct val="25000"/>
              <a:buFont typeface="Verdana"/>
              <a:buNone/>
            </a:pPr>
            <a:endParaRPr sz="1800" b="0" i="0" u="none" strike="noStrike" cap="none" dirty="0">
              <a:solidFill>
                <a:schemeClr val="dk1"/>
              </a:solidFill>
              <a:latin typeface="Verdana"/>
              <a:ea typeface="Verdana"/>
              <a:cs typeface="Verdana"/>
              <a:sym typeface="Verdana"/>
            </a:endParaRPr>
          </a:p>
        </p:txBody>
      </p:sp>
    </p:spTree>
    <p:extLst>
      <p:ext uri="{BB962C8B-B14F-4D97-AF65-F5344CB8AC3E}">
        <p14:creationId xmlns:p14="http://schemas.microsoft.com/office/powerpoint/2010/main" val="1686461976"/>
      </p:ext>
    </p:extLst>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F0086ED-BA48-4240-8566-354AA5866943}"/>
              </a:ext>
            </a:extLst>
          </p:cNvPr>
          <p:cNvSpPr/>
          <p:nvPr/>
        </p:nvSpPr>
        <p:spPr>
          <a:xfrm>
            <a:off x="3607560" y="2286000"/>
            <a:ext cx="5511287" cy="2554545"/>
          </a:xfrm>
          <a:prstGeom prst="rect">
            <a:avLst/>
          </a:prstGeom>
          <a:noFill/>
          <a:ln>
            <a:solidFill>
              <a:schemeClr val="accent3"/>
            </a:solidFill>
          </a:ln>
        </p:spPr>
        <p:txBody>
          <a:bodyPr wrap="square" lIns="91440" tIns="45720" rIns="91440" bIns="45720">
            <a:spAutoFit/>
          </a:bodyPr>
          <a:lstStyle/>
          <a:p>
            <a:pPr algn="ctr"/>
            <a:r>
              <a:rPr lang="en-US" sz="3200" b="1" cap="none" spc="0" dirty="0">
                <a:ln w="22225">
                  <a:solidFill>
                    <a:schemeClr val="accent2"/>
                  </a:solidFill>
                  <a:prstDash val="solid"/>
                </a:ln>
                <a:solidFill>
                  <a:srgbClr val="00B0F0"/>
                </a:solidFill>
                <a:effectLst/>
                <a:latin typeface="Arial" panose="020B0604020202020204" pitchFamily="34" charset="0"/>
                <a:cs typeface="Arial" panose="020B0604020202020204" pitchFamily="34" charset="0"/>
              </a:rPr>
              <a:t>Contact Information:</a:t>
            </a:r>
          </a:p>
          <a:p>
            <a:pPr algn="ctr"/>
            <a:r>
              <a:rPr lang="en-US" sz="3200" b="1" dirty="0">
                <a:ln w="22225">
                  <a:solidFill>
                    <a:schemeClr val="accent2"/>
                  </a:solidFill>
                  <a:prstDash val="solid"/>
                </a:ln>
                <a:solidFill>
                  <a:srgbClr val="00B0F0"/>
                </a:solidFill>
                <a:latin typeface="Arial" panose="020B0604020202020204" pitchFamily="34" charset="0"/>
                <a:cs typeface="Arial" panose="020B0604020202020204" pitchFamily="34" charset="0"/>
              </a:rPr>
              <a:t>Michelle Schlegelmilch</a:t>
            </a:r>
          </a:p>
          <a:p>
            <a:pPr algn="ctr"/>
            <a:r>
              <a:rPr lang="en-US" sz="3200" b="1" dirty="0">
                <a:ln w="22225">
                  <a:solidFill>
                    <a:schemeClr val="accent2"/>
                  </a:solidFill>
                  <a:prstDash val="solid"/>
                </a:ln>
                <a:solidFill>
                  <a:srgbClr val="00B0F0"/>
                </a:solidFill>
                <a:latin typeface="Arial" panose="020B0604020202020204" pitchFamily="34" charset="0"/>
                <a:cs typeface="Arial" panose="020B0604020202020204" pitchFamily="34" charset="0"/>
              </a:rPr>
              <a:t>Clinical Quality Management Coordinator</a:t>
            </a:r>
          </a:p>
          <a:p>
            <a:pPr algn="ctr"/>
            <a:r>
              <a:rPr lang="en-US" sz="3200" b="1" dirty="0">
                <a:ln w="22225">
                  <a:solidFill>
                    <a:schemeClr val="accent2"/>
                  </a:solidFill>
                  <a:prstDash val="solid"/>
                </a:ln>
                <a:solidFill>
                  <a:srgbClr val="00B0F0"/>
                </a:solidFill>
                <a:latin typeface="Arial" panose="020B0604020202020204" pitchFamily="34" charset="0"/>
                <a:cs typeface="Arial" panose="020B0604020202020204" pitchFamily="34" charset="0"/>
              </a:rPr>
              <a:t>c-michesch@pa.gov</a:t>
            </a:r>
          </a:p>
        </p:txBody>
      </p:sp>
      <p:sp>
        <p:nvSpPr>
          <p:cNvPr id="7" name="Title 1">
            <a:extLst>
              <a:ext uri="{FF2B5EF4-FFF2-40B4-BE49-F238E27FC236}">
                <a16:creationId xmlns:a16="http://schemas.microsoft.com/office/drawing/2014/main" id="{1ACEEABC-1B94-4D8D-B424-C5264FB301EA}"/>
              </a:ext>
            </a:extLst>
          </p:cNvPr>
          <p:cNvSpPr txBox="1">
            <a:spLocks/>
          </p:cNvSpPr>
          <p:nvPr/>
        </p:nvSpPr>
        <p:spPr>
          <a:xfrm>
            <a:off x="584200" y="177800"/>
            <a:ext cx="7924800" cy="609600"/>
          </a:xfrm>
          <a:prstGeom prst="rect">
            <a:avLst/>
          </a:prstGeom>
        </p:spPr>
        <p:txBody>
          <a:bodyPr/>
          <a:lstStyle>
            <a:lvl1pPr algn="l" rtl="0" eaLnBrk="1" fontAlgn="base" hangingPunct="1">
              <a:spcBef>
                <a:spcPct val="0"/>
              </a:spcBef>
              <a:spcAft>
                <a:spcPct val="0"/>
              </a:spcAft>
              <a:defRPr sz="3800">
                <a:solidFill>
                  <a:schemeClr val="bg1"/>
                </a:solidFill>
                <a:latin typeface="+mj-lt"/>
                <a:ea typeface="+mj-ea"/>
                <a:cs typeface="+mj-cs"/>
              </a:defRPr>
            </a:lvl1pPr>
            <a:lvl2pPr algn="l" rtl="0" eaLnBrk="1" fontAlgn="base" hangingPunct="1">
              <a:spcBef>
                <a:spcPct val="0"/>
              </a:spcBef>
              <a:spcAft>
                <a:spcPct val="0"/>
              </a:spcAft>
              <a:defRPr sz="3800">
                <a:solidFill>
                  <a:schemeClr val="bg1"/>
                </a:solidFill>
                <a:latin typeface="Verdana" pitchFamily="34" charset="0"/>
              </a:defRPr>
            </a:lvl2pPr>
            <a:lvl3pPr algn="l" rtl="0" eaLnBrk="1" fontAlgn="base" hangingPunct="1">
              <a:spcBef>
                <a:spcPct val="0"/>
              </a:spcBef>
              <a:spcAft>
                <a:spcPct val="0"/>
              </a:spcAft>
              <a:defRPr sz="3800">
                <a:solidFill>
                  <a:schemeClr val="bg1"/>
                </a:solidFill>
                <a:latin typeface="Verdana" pitchFamily="34" charset="0"/>
              </a:defRPr>
            </a:lvl3pPr>
            <a:lvl4pPr algn="l" rtl="0" eaLnBrk="1" fontAlgn="base" hangingPunct="1">
              <a:spcBef>
                <a:spcPct val="0"/>
              </a:spcBef>
              <a:spcAft>
                <a:spcPct val="0"/>
              </a:spcAft>
              <a:defRPr sz="3800">
                <a:solidFill>
                  <a:schemeClr val="bg1"/>
                </a:solidFill>
                <a:latin typeface="Verdana" pitchFamily="34" charset="0"/>
              </a:defRPr>
            </a:lvl4pPr>
            <a:lvl5pPr algn="l" rtl="0" eaLnBrk="1" fontAlgn="base" hangingPunct="1">
              <a:spcBef>
                <a:spcPct val="0"/>
              </a:spcBef>
              <a:spcAft>
                <a:spcPct val="0"/>
              </a:spcAft>
              <a:defRPr sz="3800">
                <a:solidFill>
                  <a:schemeClr val="bg1"/>
                </a:solidFill>
                <a:latin typeface="Verdana" pitchFamily="34" charset="0"/>
              </a:defRPr>
            </a:lvl5pPr>
            <a:lvl6pPr marL="457200" algn="l" rtl="0" eaLnBrk="1" fontAlgn="base" hangingPunct="1">
              <a:spcBef>
                <a:spcPct val="0"/>
              </a:spcBef>
              <a:spcAft>
                <a:spcPct val="0"/>
              </a:spcAft>
              <a:defRPr sz="3800">
                <a:solidFill>
                  <a:schemeClr val="bg1"/>
                </a:solidFill>
                <a:latin typeface="Verdana" pitchFamily="34" charset="0"/>
              </a:defRPr>
            </a:lvl6pPr>
            <a:lvl7pPr marL="914400" algn="l" rtl="0" eaLnBrk="1" fontAlgn="base" hangingPunct="1">
              <a:spcBef>
                <a:spcPct val="0"/>
              </a:spcBef>
              <a:spcAft>
                <a:spcPct val="0"/>
              </a:spcAft>
              <a:defRPr sz="3800">
                <a:solidFill>
                  <a:schemeClr val="bg1"/>
                </a:solidFill>
                <a:latin typeface="Verdana" pitchFamily="34" charset="0"/>
              </a:defRPr>
            </a:lvl7pPr>
            <a:lvl8pPr marL="1371600" algn="l" rtl="0" eaLnBrk="1" fontAlgn="base" hangingPunct="1">
              <a:spcBef>
                <a:spcPct val="0"/>
              </a:spcBef>
              <a:spcAft>
                <a:spcPct val="0"/>
              </a:spcAft>
              <a:defRPr sz="3800">
                <a:solidFill>
                  <a:schemeClr val="bg1"/>
                </a:solidFill>
                <a:latin typeface="Verdana" pitchFamily="34" charset="0"/>
              </a:defRPr>
            </a:lvl8pPr>
            <a:lvl9pPr marL="1828800" algn="l" rtl="0" eaLnBrk="1" fontAlgn="base" hangingPunct="1">
              <a:spcBef>
                <a:spcPct val="0"/>
              </a:spcBef>
              <a:spcAft>
                <a:spcPct val="0"/>
              </a:spcAft>
              <a:defRPr sz="3800">
                <a:solidFill>
                  <a:schemeClr val="bg1"/>
                </a:solidFill>
                <a:latin typeface="Verdana" pitchFamily="34" charset="0"/>
              </a:defRPr>
            </a:lvl9pPr>
          </a:lstStyle>
          <a:p>
            <a:pPr algn="ctr"/>
            <a:r>
              <a:rPr lang="en-US" kern="0" dirty="0">
                <a:latin typeface="Arial" panose="020B0604020202020204" pitchFamily="34" charset="0"/>
                <a:cs typeface="Arial" panose="020B0604020202020204" pitchFamily="34" charset="0"/>
              </a:rPr>
              <a:t>Questions?</a:t>
            </a:r>
          </a:p>
        </p:txBody>
      </p:sp>
      <p:pic>
        <p:nvPicPr>
          <p:cNvPr id="8" name="Picture 7" descr="A picture containing clipart&#10;&#10;Description automatically generated">
            <a:extLst>
              <a:ext uri="{FF2B5EF4-FFF2-40B4-BE49-F238E27FC236}">
                <a16:creationId xmlns:a16="http://schemas.microsoft.com/office/drawing/2014/main" id="{EB627FE2-B065-4D85-8EAF-54275FAF526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 y="1219200"/>
            <a:ext cx="3302760" cy="5461000"/>
          </a:xfrm>
          <a:prstGeom prst="rect">
            <a:avLst/>
          </a:prstGeom>
        </p:spPr>
      </p:pic>
    </p:spTree>
    <p:extLst>
      <p:ext uri="{BB962C8B-B14F-4D97-AF65-F5344CB8AC3E}">
        <p14:creationId xmlns:p14="http://schemas.microsoft.com/office/powerpoint/2010/main" val="3932333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559DA-03D2-4BED-933B-FA8102CD92F4}"/>
              </a:ext>
            </a:extLst>
          </p:cNvPr>
          <p:cNvSpPr>
            <a:spLocks noGrp="1"/>
          </p:cNvSpPr>
          <p:nvPr>
            <p:ph type="title"/>
          </p:nvPr>
        </p:nvSpPr>
        <p:spPr/>
        <p:txBody>
          <a:bodyPr/>
          <a:lstStyle/>
          <a:p>
            <a:pPr algn="ctr"/>
            <a:r>
              <a:rPr lang="en-US" sz="2800" dirty="0">
                <a:latin typeface="Arial" panose="020B0604020202020204" pitchFamily="34" charset="0"/>
                <a:cs typeface="Arial" panose="020B0604020202020204" pitchFamily="34" charset="0"/>
              </a:rPr>
              <a:t>2024 CQI Plan Performance Measures</a:t>
            </a:r>
          </a:p>
        </p:txBody>
      </p:sp>
      <p:graphicFrame>
        <p:nvGraphicFramePr>
          <p:cNvPr id="6" name="Table 6">
            <a:extLst>
              <a:ext uri="{FF2B5EF4-FFF2-40B4-BE49-F238E27FC236}">
                <a16:creationId xmlns:a16="http://schemas.microsoft.com/office/drawing/2014/main" id="{BAA83986-9D6A-455F-91A6-24679A4578B7}"/>
              </a:ext>
            </a:extLst>
          </p:cNvPr>
          <p:cNvGraphicFramePr>
            <a:graphicFrameLocks noGrp="1"/>
          </p:cNvGraphicFramePr>
          <p:nvPr>
            <p:ph idx="1"/>
            <p:extLst>
              <p:ext uri="{D42A27DB-BD31-4B8C-83A1-F6EECF244321}">
                <p14:modId xmlns:p14="http://schemas.microsoft.com/office/powerpoint/2010/main" val="3946574186"/>
              </p:ext>
            </p:extLst>
          </p:nvPr>
        </p:nvGraphicFramePr>
        <p:xfrm>
          <a:off x="457200" y="1295400"/>
          <a:ext cx="8229600" cy="4412824"/>
        </p:xfrm>
        <a:graphic>
          <a:graphicData uri="http://schemas.openxmlformats.org/drawingml/2006/table">
            <a:tbl>
              <a:tblPr firstRow="1" bandRow="1">
                <a:solidFill>
                  <a:srgbClr val="0070C0"/>
                </a:solidFill>
                <a:tableStyleId>{5C22544A-7EE6-4342-B048-85BDC9FD1C3A}</a:tableStyleId>
              </a:tblPr>
              <a:tblGrid>
                <a:gridCol w="4114800">
                  <a:extLst>
                    <a:ext uri="{9D8B030D-6E8A-4147-A177-3AD203B41FA5}">
                      <a16:colId xmlns:a16="http://schemas.microsoft.com/office/drawing/2014/main" val="1925845190"/>
                    </a:ext>
                  </a:extLst>
                </a:gridCol>
                <a:gridCol w="4114800">
                  <a:extLst>
                    <a:ext uri="{9D8B030D-6E8A-4147-A177-3AD203B41FA5}">
                      <a16:colId xmlns:a16="http://schemas.microsoft.com/office/drawing/2014/main" val="3544961119"/>
                    </a:ext>
                  </a:extLst>
                </a:gridCol>
              </a:tblGrid>
              <a:tr h="661938">
                <a:tc>
                  <a:txBody>
                    <a:bodyPr/>
                    <a:lstStyle/>
                    <a:p>
                      <a:pPr algn="ctr"/>
                      <a:r>
                        <a:rPr lang="en-US" dirty="0">
                          <a:latin typeface="Arial" panose="020B0604020202020204" pitchFamily="34" charset="0"/>
                          <a:cs typeface="Arial" panose="020B0604020202020204" pitchFamily="34" charset="0"/>
                        </a:rPr>
                        <a:t>Ryan White Part B Service Category</a:t>
                      </a:r>
                    </a:p>
                  </a:txBody>
                  <a:tcPr anchor="ctr">
                    <a:solidFill>
                      <a:srgbClr val="78B5DE"/>
                    </a:solidFill>
                  </a:tcPr>
                </a:tc>
                <a:tc>
                  <a:txBody>
                    <a:bodyPr/>
                    <a:lstStyle/>
                    <a:p>
                      <a:pPr algn="ctr"/>
                      <a:r>
                        <a:rPr lang="en-US" dirty="0">
                          <a:latin typeface="Arial" panose="020B0604020202020204" pitchFamily="34" charset="0"/>
                          <a:cs typeface="Arial" panose="020B0604020202020204" pitchFamily="34" charset="0"/>
                        </a:rPr>
                        <a:t>Performance Measure</a:t>
                      </a:r>
                    </a:p>
                  </a:txBody>
                  <a:tcPr anchor="ctr">
                    <a:solidFill>
                      <a:srgbClr val="78B5DE"/>
                    </a:solidFill>
                  </a:tcPr>
                </a:tc>
                <a:extLst>
                  <a:ext uri="{0D108BD9-81ED-4DB2-BD59-A6C34878D82A}">
                    <a16:rowId xmlns:a16="http://schemas.microsoft.com/office/drawing/2014/main" val="4057908583"/>
                  </a:ext>
                </a:extLst>
              </a:tr>
              <a:tr h="551390">
                <a:tc>
                  <a:txBody>
                    <a:bodyPr/>
                    <a:lstStyle/>
                    <a:p>
                      <a:pPr algn="ctr"/>
                      <a:r>
                        <a:rPr lang="en-US" sz="1500" dirty="0">
                          <a:latin typeface="Arial" panose="020B0604020202020204" pitchFamily="34" charset="0"/>
                          <a:cs typeface="Arial" panose="020B0604020202020204" pitchFamily="34" charset="0"/>
                        </a:rPr>
                        <a:t>Special Pharmaceutical Benefits Program</a:t>
                      </a:r>
                    </a:p>
                  </a:txBody>
                  <a:tcPr anchor="ctr">
                    <a:solidFill>
                      <a:srgbClr val="78B5DE"/>
                    </a:solidFill>
                  </a:tcPr>
                </a:tc>
                <a:tc>
                  <a:txBody>
                    <a:bodyPr/>
                    <a:lstStyle/>
                    <a:p>
                      <a:pPr algn="ctr"/>
                      <a:r>
                        <a:rPr lang="en-US" sz="1500" dirty="0">
                          <a:latin typeface="Arial" panose="020B0604020202020204" pitchFamily="34" charset="0"/>
                          <a:cs typeface="Arial" panose="020B0604020202020204" pitchFamily="34" charset="0"/>
                        </a:rPr>
                        <a:t>HIV Viral Load Suppression,          </a:t>
                      </a:r>
                      <a:r>
                        <a:rPr lang="en-US" sz="1500" kern="1200" dirty="0">
                          <a:solidFill>
                            <a:schemeClr val="dk1"/>
                          </a:solidFill>
                          <a:effectLst/>
                          <a:latin typeface="Arial" panose="020B0604020202020204" pitchFamily="34" charset="0"/>
                          <a:ea typeface="+mn-ea"/>
                          <a:cs typeface="Arial" panose="020B0604020202020204" pitchFamily="34" charset="0"/>
                        </a:rPr>
                        <a:t>Annual Retention Service</a:t>
                      </a:r>
                      <a:endParaRPr lang="en-US" sz="1500" dirty="0">
                        <a:latin typeface="Arial" panose="020B0604020202020204" pitchFamily="34" charset="0"/>
                        <a:cs typeface="Arial" panose="020B0604020202020204" pitchFamily="34" charset="0"/>
                      </a:endParaRPr>
                    </a:p>
                  </a:txBody>
                  <a:tcPr anchor="ctr">
                    <a:solidFill>
                      <a:srgbClr val="78B5DE"/>
                    </a:solidFill>
                  </a:tcPr>
                </a:tc>
                <a:extLst>
                  <a:ext uri="{0D108BD9-81ED-4DB2-BD59-A6C34878D82A}">
                    <a16:rowId xmlns:a16="http://schemas.microsoft.com/office/drawing/2014/main" val="880296343"/>
                  </a:ext>
                </a:extLst>
              </a:tr>
              <a:tr h="539272">
                <a:tc>
                  <a:txBody>
                    <a:bodyPr/>
                    <a:lstStyle/>
                    <a:p>
                      <a:pPr algn="ctr"/>
                      <a:r>
                        <a:rPr lang="en-US" sz="1500" dirty="0">
                          <a:latin typeface="Arial" panose="020B0604020202020204" pitchFamily="34" charset="0"/>
                          <a:cs typeface="Arial" panose="020B0604020202020204" pitchFamily="34" charset="0"/>
                        </a:rPr>
                        <a:t>Medical Case Management</a:t>
                      </a:r>
                    </a:p>
                  </a:txBody>
                  <a:tcPr anchor="ctr">
                    <a:solidFill>
                      <a:srgbClr val="78B5DE"/>
                    </a:solidFill>
                  </a:tcPr>
                </a:tc>
                <a:tc>
                  <a:txBody>
                    <a:bodyPr/>
                    <a:lstStyle/>
                    <a:p>
                      <a:pPr algn="ctr"/>
                      <a:r>
                        <a:rPr lang="en-US" sz="1500" dirty="0">
                          <a:latin typeface="Arial" panose="020B0604020202020204" pitchFamily="34" charset="0"/>
                          <a:cs typeface="Arial" panose="020B0604020202020204" pitchFamily="34" charset="0"/>
                        </a:rPr>
                        <a:t>Annual Retention in Service,              HIV Viral Load Suppression</a:t>
                      </a:r>
                    </a:p>
                  </a:txBody>
                  <a:tcPr anchor="ctr">
                    <a:solidFill>
                      <a:srgbClr val="78B5DE"/>
                    </a:solidFill>
                  </a:tcPr>
                </a:tc>
                <a:extLst>
                  <a:ext uri="{0D108BD9-81ED-4DB2-BD59-A6C34878D82A}">
                    <a16:rowId xmlns:a16="http://schemas.microsoft.com/office/drawing/2014/main" val="2395547365"/>
                  </a:ext>
                </a:extLst>
              </a:tr>
              <a:tr h="456601">
                <a:tc>
                  <a:txBody>
                    <a:bodyPr/>
                    <a:lstStyle/>
                    <a:p>
                      <a:pPr algn="ctr"/>
                      <a:r>
                        <a:rPr lang="en-US" sz="1500" dirty="0">
                          <a:latin typeface="Arial" panose="020B0604020202020204" pitchFamily="34" charset="0"/>
                          <a:cs typeface="Arial" panose="020B0604020202020204" pitchFamily="34" charset="0"/>
                        </a:rPr>
                        <a:t>Food Bank/Home Delivered Meals</a:t>
                      </a:r>
                    </a:p>
                  </a:txBody>
                  <a:tcPr anchor="ctr">
                    <a:solidFill>
                      <a:srgbClr val="78B5DE"/>
                    </a:solidFill>
                  </a:tcPr>
                </a:tc>
                <a:tc>
                  <a:txBody>
                    <a:bodyPr/>
                    <a:lstStyle/>
                    <a:p>
                      <a:pPr algn="ctr"/>
                      <a:r>
                        <a:rPr lang="en-US" sz="1500" dirty="0">
                          <a:latin typeface="Arial" panose="020B0604020202020204" pitchFamily="34" charset="0"/>
                          <a:cs typeface="Arial" panose="020B0604020202020204" pitchFamily="34" charset="0"/>
                        </a:rPr>
                        <a:t>Annual Retention in Service</a:t>
                      </a:r>
                    </a:p>
                  </a:txBody>
                  <a:tcPr anchor="ctr">
                    <a:solidFill>
                      <a:srgbClr val="78B5DE"/>
                    </a:solidFill>
                  </a:tcPr>
                </a:tc>
                <a:extLst>
                  <a:ext uri="{0D108BD9-81ED-4DB2-BD59-A6C34878D82A}">
                    <a16:rowId xmlns:a16="http://schemas.microsoft.com/office/drawing/2014/main" val="3123179930"/>
                  </a:ext>
                </a:extLst>
              </a:tr>
              <a:tr h="410224">
                <a:tc>
                  <a:txBody>
                    <a:bodyPr/>
                    <a:lstStyle/>
                    <a:p>
                      <a:pPr algn="ctr"/>
                      <a:r>
                        <a:rPr lang="en-US" sz="1500" dirty="0">
                          <a:latin typeface="Arial" panose="020B0604020202020204" pitchFamily="34" charset="0"/>
                          <a:cs typeface="Arial" panose="020B0604020202020204" pitchFamily="34" charset="0"/>
                        </a:rPr>
                        <a:t>Health Education/Risk Reduction</a:t>
                      </a:r>
                    </a:p>
                  </a:txBody>
                  <a:tcPr anchor="ctr">
                    <a:solidFill>
                      <a:srgbClr val="78B5DE"/>
                    </a:solidFill>
                  </a:tcPr>
                </a:tc>
                <a:tc>
                  <a:txBody>
                    <a:bodyPr/>
                    <a:lstStyle/>
                    <a:p>
                      <a:pPr algn="ctr"/>
                      <a:r>
                        <a:rPr lang="en-US" sz="1500" dirty="0">
                          <a:latin typeface="Arial" panose="020B0604020202020204" pitchFamily="34" charset="0"/>
                          <a:cs typeface="Arial" panose="020B0604020202020204" pitchFamily="34" charset="0"/>
                        </a:rPr>
                        <a:t>HIV Viral Load Suppression</a:t>
                      </a:r>
                    </a:p>
                  </a:txBody>
                  <a:tcPr anchor="ctr">
                    <a:solidFill>
                      <a:srgbClr val="78B5DE"/>
                    </a:solidFill>
                  </a:tcPr>
                </a:tc>
                <a:extLst>
                  <a:ext uri="{0D108BD9-81ED-4DB2-BD59-A6C34878D82A}">
                    <a16:rowId xmlns:a16="http://schemas.microsoft.com/office/drawing/2014/main" val="770122942"/>
                  </a:ext>
                </a:extLst>
              </a:tr>
              <a:tr h="440910">
                <a:tc>
                  <a:txBody>
                    <a:bodyPr/>
                    <a:lstStyle/>
                    <a:p>
                      <a:pPr algn="ctr"/>
                      <a:r>
                        <a:rPr lang="en-US" sz="1500" dirty="0">
                          <a:latin typeface="Arial" panose="020B0604020202020204" pitchFamily="34" charset="0"/>
                          <a:cs typeface="Arial" panose="020B0604020202020204" pitchFamily="34" charset="0"/>
                        </a:rPr>
                        <a:t>Outpatient/Ambulatory Health Services</a:t>
                      </a:r>
                    </a:p>
                  </a:txBody>
                  <a:tcPr anchor="ctr">
                    <a:solidFill>
                      <a:srgbClr val="78B5DE"/>
                    </a:solidFill>
                  </a:tcPr>
                </a:tc>
                <a:tc>
                  <a:txBody>
                    <a:bodyPr/>
                    <a:lstStyle/>
                    <a:p>
                      <a:pPr algn="ctr"/>
                      <a:r>
                        <a:rPr lang="en-US" sz="1500" dirty="0">
                          <a:latin typeface="Arial" panose="020B0604020202020204" pitchFamily="34" charset="0"/>
                          <a:cs typeface="Arial" panose="020B0604020202020204" pitchFamily="34" charset="0"/>
                        </a:rPr>
                        <a:t>HIV Viral Load Suppression</a:t>
                      </a:r>
                    </a:p>
                  </a:txBody>
                  <a:tcPr anchor="ctr">
                    <a:solidFill>
                      <a:srgbClr val="78B5DE"/>
                    </a:solidFill>
                  </a:tcPr>
                </a:tc>
                <a:extLst>
                  <a:ext uri="{0D108BD9-81ED-4DB2-BD59-A6C34878D82A}">
                    <a16:rowId xmlns:a16="http://schemas.microsoft.com/office/drawing/2014/main" val="1291461439"/>
                  </a:ext>
                </a:extLst>
              </a:tr>
              <a:tr h="429919">
                <a:tc>
                  <a:txBody>
                    <a:bodyPr/>
                    <a:lstStyle/>
                    <a:p>
                      <a:pPr algn="ctr"/>
                      <a:r>
                        <a:rPr lang="en-US" sz="1500" dirty="0">
                          <a:latin typeface="Arial" panose="020B0604020202020204" pitchFamily="34" charset="0"/>
                          <a:cs typeface="Arial" panose="020B0604020202020204" pitchFamily="34" charset="0"/>
                        </a:rPr>
                        <a:t>Medical Transportation</a:t>
                      </a:r>
                    </a:p>
                  </a:txBody>
                  <a:tcPr anchor="ctr">
                    <a:solidFill>
                      <a:srgbClr val="78B5DE"/>
                    </a:solidFill>
                  </a:tcPr>
                </a:tc>
                <a:tc>
                  <a:txBody>
                    <a:bodyPr/>
                    <a:lstStyle/>
                    <a:p>
                      <a:pPr algn="ctr"/>
                      <a:r>
                        <a:rPr lang="en-US" sz="1500" dirty="0">
                          <a:latin typeface="Arial" panose="020B0604020202020204" pitchFamily="34" charset="0"/>
                          <a:cs typeface="Arial" panose="020B0604020202020204" pitchFamily="34" charset="0"/>
                        </a:rPr>
                        <a:t>Annual Retention in Service</a:t>
                      </a:r>
                    </a:p>
                  </a:txBody>
                  <a:tcPr anchor="ctr">
                    <a:solidFill>
                      <a:srgbClr val="78B5DE"/>
                    </a:solidFill>
                  </a:tcPr>
                </a:tc>
                <a:extLst>
                  <a:ext uri="{0D108BD9-81ED-4DB2-BD59-A6C34878D82A}">
                    <a16:rowId xmlns:a16="http://schemas.microsoft.com/office/drawing/2014/main" val="3018558475"/>
                  </a:ext>
                </a:extLst>
              </a:tr>
              <a:tr h="456601">
                <a:tc>
                  <a:txBody>
                    <a:bodyPr/>
                    <a:lstStyle/>
                    <a:p>
                      <a:pPr algn="ctr"/>
                      <a:r>
                        <a:rPr lang="en-US" sz="1500" dirty="0">
                          <a:latin typeface="Arial" panose="020B0604020202020204" pitchFamily="34" charset="0"/>
                          <a:cs typeface="Arial" panose="020B0604020202020204" pitchFamily="34" charset="0"/>
                        </a:rPr>
                        <a:t>Overall</a:t>
                      </a:r>
                    </a:p>
                  </a:txBody>
                  <a:tcPr anchor="ctr">
                    <a:solidFill>
                      <a:srgbClr val="78B5DE"/>
                    </a:solidFill>
                  </a:tcPr>
                </a:tc>
                <a:tc>
                  <a:txBody>
                    <a:bodyPr/>
                    <a:lstStyle/>
                    <a:p>
                      <a:pPr algn="ctr"/>
                      <a:r>
                        <a:rPr lang="en-US" sz="1500" dirty="0">
                          <a:latin typeface="Arial" panose="020B0604020202020204" pitchFamily="34" charset="0"/>
                          <a:cs typeface="Arial" panose="020B0604020202020204" pitchFamily="34" charset="0"/>
                        </a:rPr>
                        <a:t>Linkage to Ryan White Part B Services</a:t>
                      </a:r>
                    </a:p>
                  </a:txBody>
                  <a:tcPr anchor="ctr">
                    <a:solidFill>
                      <a:srgbClr val="78B5DE"/>
                    </a:solidFill>
                  </a:tcPr>
                </a:tc>
                <a:extLst>
                  <a:ext uri="{0D108BD9-81ED-4DB2-BD59-A6C34878D82A}">
                    <a16:rowId xmlns:a16="http://schemas.microsoft.com/office/drawing/2014/main" val="3079408317"/>
                  </a:ext>
                </a:extLst>
              </a:tr>
              <a:tr h="456601">
                <a:tc>
                  <a:txBody>
                    <a:bodyPr/>
                    <a:lstStyle/>
                    <a:p>
                      <a:pPr algn="ctr"/>
                      <a:r>
                        <a:rPr lang="en-US" sz="1500" dirty="0">
                          <a:latin typeface="Arial" panose="020B0604020202020204" pitchFamily="34" charset="0"/>
                          <a:cs typeface="Arial" panose="020B0604020202020204" pitchFamily="34" charset="0"/>
                        </a:rPr>
                        <a:t>Overall</a:t>
                      </a:r>
                    </a:p>
                  </a:txBody>
                  <a:tcPr anchor="ctr">
                    <a:solidFill>
                      <a:srgbClr val="78B5DE"/>
                    </a:solidFill>
                  </a:tcPr>
                </a:tc>
                <a:tc>
                  <a:txBody>
                    <a:bodyPr/>
                    <a:lstStyle/>
                    <a:p>
                      <a:pPr algn="ctr"/>
                      <a:r>
                        <a:rPr lang="en-US" sz="1500" dirty="0">
                          <a:latin typeface="Arial" panose="020B0604020202020204" pitchFamily="34" charset="0"/>
                          <a:cs typeface="Arial" panose="020B0604020202020204" pitchFamily="34" charset="0"/>
                        </a:rPr>
                        <a:t>HIV Viral Load Suppression</a:t>
                      </a:r>
                    </a:p>
                  </a:txBody>
                  <a:tcPr anchor="ctr">
                    <a:solidFill>
                      <a:srgbClr val="78B5DE"/>
                    </a:solidFill>
                  </a:tcPr>
                </a:tc>
                <a:extLst>
                  <a:ext uri="{0D108BD9-81ED-4DB2-BD59-A6C34878D82A}">
                    <a16:rowId xmlns:a16="http://schemas.microsoft.com/office/drawing/2014/main" val="2018344905"/>
                  </a:ext>
                </a:extLst>
              </a:tr>
            </a:tbl>
          </a:graphicData>
        </a:graphic>
      </p:graphicFrame>
    </p:spTree>
    <p:extLst>
      <p:ext uri="{BB962C8B-B14F-4D97-AF65-F5344CB8AC3E}">
        <p14:creationId xmlns:p14="http://schemas.microsoft.com/office/powerpoint/2010/main" val="3821874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12A70-070A-714E-5DFB-109C494934C8}"/>
              </a:ext>
            </a:extLst>
          </p:cNvPr>
          <p:cNvSpPr>
            <a:spLocks noGrp="1"/>
          </p:cNvSpPr>
          <p:nvPr>
            <p:ph type="title"/>
          </p:nvPr>
        </p:nvSpPr>
        <p:spPr/>
        <p:txBody>
          <a:bodyPr/>
          <a:lstStyle/>
          <a:p>
            <a:pPr algn="ctr"/>
            <a:r>
              <a:rPr lang="en-US" sz="3600" dirty="0">
                <a:latin typeface="Arial" panose="020B0604020202020204" pitchFamily="34" charset="0"/>
                <a:cs typeface="Arial" panose="020B0604020202020204" pitchFamily="34" charset="0"/>
              </a:rPr>
              <a:t>2024 CQI Performance Measures</a:t>
            </a:r>
          </a:p>
        </p:txBody>
      </p:sp>
      <p:graphicFrame>
        <p:nvGraphicFramePr>
          <p:cNvPr id="5" name="Table 4">
            <a:extLst>
              <a:ext uri="{FF2B5EF4-FFF2-40B4-BE49-F238E27FC236}">
                <a16:creationId xmlns:a16="http://schemas.microsoft.com/office/drawing/2014/main" id="{9D308118-3362-3D60-A302-D3027F3DEE0D}"/>
              </a:ext>
            </a:extLst>
          </p:cNvPr>
          <p:cNvGraphicFramePr>
            <a:graphicFrameLocks noGrp="1"/>
          </p:cNvGraphicFramePr>
          <p:nvPr>
            <p:extLst>
              <p:ext uri="{D42A27DB-BD31-4B8C-83A1-F6EECF244321}">
                <p14:modId xmlns:p14="http://schemas.microsoft.com/office/powerpoint/2010/main" val="4076260287"/>
              </p:ext>
            </p:extLst>
          </p:nvPr>
        </p:nvGraphicFramePr>
        <p:xfrm>
          <a:off x="152400" y="914401"/>
          <a:ext cx="8839199" cy="5806440"/>
        </p:xfrm>
        <a:graphic>
          <a:graphicData uri="http://schemas.openxmlformats.org/drawingml/2006/table">
            <a:tbl>
              <a:tblPr firstRow="1" firstCol="1" bandRow="1">
                <a:tableStyleId>{5C22544A-7EE6-4342-B048-85BDC9FD1C3A}</a:tableStyleId>
              </a:tblPr>
              <a:tblGrid>
                <a:gridCol w="1630085">
                  <a:extLst>
                    <a:ext uri="{9D8B030D-6E8A-4147-A177-3AD203B41FA5}">
                      <a16:colId xmlns:a16="http://schemas.microsoft.com/office/drawing/2014/main" val="2098831251"/>
                    </a:ext>
                  </a:extLst>
                </a:gridCol>
                <a:gridCol w="941315">
                  <a:extLst>
                    <a:ext uri="{9D8B030D-6E8A-4147-A177-3AD203B41FA5}">
                      <a16:colId xmlns:a16="http://schemas.microsoft.com/office/drawing/2014/main" val="1908491363"/>
                    </a:ext>
                  </a:extLst>
                </a:gridCol>
                <a:gridCol w="941315">
                  <a:extLst>
                    <a:ext uri="{9D8B030D-6E8A-4147-A177-3AD203B41FA5}">
                      <a16:colId xmlns:a16="http://schemas.microsoft.com/office/drawing/2014/main" val="2265016483"/>
                    </a:ext>
                  </a:extLst>
                </a:gridCol>
                <a:gridCol w="895401">
                  <a:extLst>
                    <a:ext uri="{9D8B030D-6E8A-4147-A177-3AD203B41FA5}">
                      <a16:colId xmlns:a16="http://schemas.microsoft.com/office/drawing/2014/main" val="2072968766"/>
                    </a:ext>
                  </a:extLst>
                </a:gridCol>
                <a:gridCol w="895401">
                  <a:extLst>
                    <a:ext uri="{9D8B030D-6E8A-4147-A177-3AD203B41FA5}">
                      <a16:colId xmlns:a16="http://schemas.microsoft.com/office/drawing/2014/main" val="2628368671"/>
                    </a:ext>
                  </a:extLst>
                </a:gridCol>
                <a:gridCol w="895401">
                  <a:extLst>
                    <a:ext uri="{9D8B030D-6E8A-4147-A177-3AD203B41FA5}">
                      <a16:colId xmlns:a16="http://schemas.microsoft.com/office/drawing/2014/main" val="1699514739"/>
                    </a:ext>
                  </a:extLst>
                </a:gridCol>
                <a:gridCol w="895401">
                  <a:extLst>
                    <a:ext uri="{9D8B030D-6E8A-4147-A177-3AD203B41FA5}">
                      <a16:colId xmlns:a16="http://schemas.microsoft.com/office/drawing/2014/main" val="1328794500"/>
                    </a:ext>
                  </a:extLst>
                </a:gridCol>
                <a:gridCol w="872440">
                  <a:extLst>
                    <a:ext uri="{9D8B030D-6E8A-4147-A177-3AD203B41FA5}">
                      <a16:colId xmlns:a16="http://schemas.microsoft.com/office/drawing/2014/main" val="3133340592"/>
                    </a:ext>
                  </a:extLst>
                </a:gridCol>
                <a:gridCol w="872440">
                  <a:extLst>
                    <a:ext uri="{9D8B030D-6E8A-4147-A177-3AD203B41FA5}">
                      <a16:colId xmlns:a16="http://schemas.microsoft.com/office/drawing/2014/main" val="1971710976"/>
                    </a:ext>
                  </a:extLst>
                </a:gridCol>
              </a:tblGrid>
              <a:tr h="446730">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Indicator</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8EAAD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1</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st</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Review Period of 2023</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1</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st</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Review Period of 2024</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2</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nd</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2023</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2</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nd</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2024</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3</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rd</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2023</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3</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rd</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2024</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4</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th</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2023</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4</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th</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2024</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extLst>
                  <a:ext uri="{0D108BD9-81ED-4DB2-BD59-A6C34878D82A}">
                    <a16:rowId xmlns:a16="http://schemas.microsoft.com/office/drawing/2014/main" val="1222391049"/>
                  </a:ext>
                </a:extLst>
              </a:tr>
              <a:tr h="111682">
                <a:tc gridSpan="9">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Category 1:  Special Pharmaceutical Benefits Program</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8EAAD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01217435"/>
                  </a:ext>
                </a:extLst>
              </a:tr>
              <a:tr h="781777">
                <a:tc>
                  <a:txBody>
                    <a:bodyPr/>
                    <a:lstStyle/>
                    <a:p>
                      <a:pPr marL="0" marR="0">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HIV Viral Load Suppression,</a:t>
                      </a:r>
                    </a:p>
                    <a:p>
                      <a:pPr marL="0" marR="0">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Benchmark of 90%</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8EAAD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rPr>
                        <a:t>5085/6088 with a Viral Load     84%            </a:t>
                      </a:r>
                      <a:r>
                        <a:rPr lang="en-US" sz="1200" dirty="0">
                          <a:solidFill>
                            <a:schemeClr val="tx1">
                              <a:lumMod val="85000"/>
                              <a:lumOff val="15000"/>
                            </a:schemeClr>
                          </a:solidFill>
                          <a:effectLst/>
                          <a:latin typeface="Arial" panose="020B0604020202020204" pitchFamily="34" charset="0"/>
                          <a:cs typeface="Arial" panose="020B0604020202020204" pitchFamily="34" charset="0"/>
                        </a:rPr>
                        <a:t>--------------4962/5085 98%</a:t>
                      </a:r>
                      <a:r>
                        <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rPr>
                        <a:t>                                                                                                                                                                                                                                                                     </a:t>
                      </a:r>
                    </a:p>
                  </a:txBody>
                  <a:tcPr marL="49012" marR="49012" marT="0" marB="0" anchor="ctr">
                    <a:solidFill>
                      <a:srgbClr val="B4C6E7"/>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6111/7099 with a Viral Load      86% </a:t>
                      </a:r>
                    </a:p>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--------------5808/6111 95%</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solidFill>
                      <a:srgbClr val="B4C6E7"/>
                    </a:solidFill>
                  </a:tcPr>
                </a:tc>
                <a:tc>
                  <a:txBody>
                    <a:bodyPr/>
                    <a:lstStyle/>
                    <a:p>
                      <a:pPr marL="0" marR="0" algn="ctr">
                        <a:spcBef>
                          <a:spcPts val="0"/>
                        </a:spcBef>
                        <a:spcAft>
                          <a:spcPts val="0"/>
                        </a:spcAft>
                      </a:pP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algn="ctr">
                        <a:spcBef>
                          <a:spcPts val="0"/>
                        </a:spcBef>
                        <a:spcAft>
                          <a:spcPts val="0"/>
                        </a:spcAft>
                      </a:pP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algn="ctr">
                        <a:spcBef>
                          <a:spcPts val="0"/>
                        </a:spcBef>
                        <a:spcAft>
                          <a:spcPts val="0"/>
                        </a:spcAft>
                      </a:pP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extLst>
                  <a:ext uri="{0D108BD9-81ED-4DB2-BD59-A6C34878D82A}">
                    <a16:rowId xmlns:a16="http://schemas.microsoft.com/office/drawing/2014/main" val="1818226872"/>
                  </a:ext>
                </a:extLst>
              </a:tr>
              <a:tr h="1451871">
                <a:tc>
                  <a:txBody>
                    <a:bodyPr/>
                    <a:lstStyle/>
                    <a:p>
                      <a:pPr marL="0" marR="0">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Annual Retention in Special Pharmaceutical Benefits Program,                    Benchmark of 90%</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8EAAD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rPr>
                        <a:t>6790 clients with at least 1 day of coverage   ---------------4797 clients sent re-enrollment letters  4137/4797 86%         re-enrolled     </a:t>
                      </a:r>
                    </a:p>
                  </a:txBody>
                  <a:tcPr marL="49012" marR="49012" marT="0" marB="0">
                    <a:solidFill>
                      <a:srgbClr val="B4C6E7"/>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8390 clients with at least 1 day of coverage    --------------- 4811 clients sent re-enrollment letters 3968/4811,</a:t>
                      </a:r>
                    </a:p>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82%         re-enrolled</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solidFill>
                      <a:srgbClr val="B4C6E7"/>
                    </a:solidFill>
                  </a:tcPr>
                </a:tc>
                <a:tc>
                  <a:txBody>
                    <a:bodyPr/>
                    <a:lstStyle/>
                    <a:p>
                      <a:pPr marL="0" marR="0" algn="ctr">
                        <a:spcBef>
                          <a:spcPts val="0"/>
                        </a:spcBef>
                        <a:spcAft>
                          <a:spcPts val="0"/>
                        </a:spcAft>
                      </a:pP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algn="ctr">
                        <a:spcBef>
                          <a:spcPts val="0"/>
                        </a:spcBef>
                        <a:spcAft>
                          <a:spcPts val="0"/>
                        </a:spcAft>
                      </a:pP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algn="ctr">
                        <a:spcBef>
                          <a:spcPts val="0"/>
                        </a:spcBef>
                        <a:spcAft>
                          <a:spcPts val="0"/>
                        </a:spcAft>
                      </a:pP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extLst>
                  <a:ext uri="{0D108BD9-81ED-4DB2-BD59-A6C34878D82A}">
                    <a16:rowId xmlns:a16="http://schemas.microsoft.com/office/drawing/2014/main" val="2402080806"/>
                  </a:ext>
                </a:extLst>
              </a:tr>
              <a:tr h="111682">
                <a:tc gridSpan="9">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Category 2:  Food Bank/Home Delivered Meals</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8EAAD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11585083"/>
                  </a:ext>
                </a:extLst>
              </a:tr>
              <a:tr h="335047">
                <a:tc>
                  <a:txBody>
                    <a:bodyPr/>
                    <a:lstStyle/>
                    <a:p>
                      <a:pPr marL="0" marR="0">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Annual Retention in Service,                 Benchmark of 90%</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8EAAD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2432/3481 70%</a:t>
                      </a:r>
                    </a:p>
                    <a:p>
                      <a:pPr marL="0" marR="0" algn="ctr">
                        <a:spcBef>
                          <a:spcPts val="0"/>
                        </a:spcBef>
                        <a:spcAft>
                          <a:spcPts val="0"/>
                        </a:spcAft>
                      </a:pP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2981/4095, 73%</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solidFill>
                      <a:srgbClr val="B4C6E7"/>
                    </a:solidFill>
                  </a:tcPr>
                </a:tc>
                <a:tc>
                  <a:txBody>
                    <a:bodyPr/>
                    <a:lstStyle/>
                    <a:p>
                      <a:pPr marL="0" marR="0" algn="ctr">
                        <a:spcBef>
                          <a:spcPts val="0"/>
                        </a:spcBef>
                        <a:spcAft>
                          <a:spcPts val="0"/>
                        </a:spcAft>
                      </a:pP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algn="ctr">
                        <a:spcBef>
                          <a:spcPts val="0"/>
                        </a:spcBef>
                        <a:spcAft>
                          <a:spcPts val="0"/>
                        </a:spcAft>
                      </a:pP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algn="ctr">
                        <a:spcBef>
                          <a:spcPts val="0"/>
                        </a:spcBef>
                        <a:spcAft>
                          <a:spcPts val="0"/>
                        </a:spcAft>
                      </a:pP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p>
                    <a:p>
                      <a:pPr marL="0" marR="0" algn="ctr">
                        <a:spcBef>
                          <a:spcPts val="0"/>
                        </a:spcBef>
                        <a:spcAft>
                          <a:spcPts val="0"/>
                        </a:spcAft>
                      </a:pP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extLst>
                  <a:ext uri="{0D108BD9-81ED-4DB2-BD59-A6C34878D82A}">
                    <a16:rowId xmlns:a16="http://schemas.microsoft.com/office/drawing/2014/main" val="3623007585"/>
                  </a:ext>
                </a:extLst>
              </a:tr>
              <a:tr h="111682">
                <a:tc gridSpan="9">
                  <a:txBody>
                    <a:bodyPr/>
                    <a:lstStyle/>
                    <a:p>
                      <a:pPr marL="0" marR="0" algn="ctr">
                        <a:spcBef>
                          <a:spcPts val="0"/>
                        </a:spcBef>
                        <a:spcAft>
                          <a:spcPts val="0"/>
                        </a:spcAft>
                      </a:pPr>
                      <a:r>
                        <a:rPr lang="en-US" sz="1200" b="1" kern="1200" dirty="0">
                          <a:solidFill>
                            <a:schemeClr val="tx1">
                              <a:lumMod val="85000"/>
                              <a:lumOff val="15000"/>
                            </a:schemeClr>
                          </a:solidFill>
                          <a:effectLst/>
                          <a:latin typeface="Arial" panose="020B0604020202020204" pitchFamily="34" charset="0"/>
                          <a:ea typeface="+mn-ea"/>
                          <a:cs typeface="Arial" panose="020B0604020202020204" pitchFamily="34" charset="0"/>
                        </a:rPr>
                        <a:t>Category 3:  Medical Case Management Services</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8EAADB"/>
                    </a:solidFill>
                  </a:tcPr>
                </a:tc>
                <a:tc hMerge="1">
                  <a:txBody>
                    <a:bodyPr/>
                    <a:lstStyle/>
                    <a:p>
                      <a:endParaRPr lang="en-US"/>
                    </a:p>
                  </a:txBody>
                  <a:tcPr>
                    <a:solidFill>
                      <a:srgbClr val="B4C6E7"/>
                    </a:solidFill>
                  </a:tcPr>
                </a:tc>
                <a:tc hMerge="1">
                  <a:txBody>
                    <a:bodyPr/>
                    <a:lstStyle/>
                    <a:p>
                      <a:endParaRPr lang="en-US"/>
                    </a:p>
                  </a:txBody>
                  <a:tcPr>
                    <a:solidFill>
                      <a:srgbClr val="B4C6E7"/>
                    </a:solidFill>
                  </a:tcPr>
                </a:tc>
                <a:tc hMerge="1">
                  <a:txBody>
                    <a:bodyPr/>
                    <a:lstStyle/>
                    <a:p>
                      <a:endParaRPr lang="en-US"/>
                    </a:p>
                  </a:txBody>
                  <a:tcPr>
                    <a:solidFill>
                      <a:srgbClr val="D9E2F3"/>
                    </a:solidFill>
                  </a:tcPr>
                </a:tc>
                <a:tc hMerge="1">
                  <a:txBody>
                    <a:bodyPr/>
                    <a:lstStyle/>
                    <a:p>
                      <a:endParaRPr lang="en-US"/>
                    </a:p>
                  </a:txBody>
                  <a:tcPr>
                    <a:solidFill>
                      <a:srgbClr val="D9E2F3"/>
                    </a:solidFill>
                  </a:tcPr>
                </a:tc>
                <a:tc hMerge="1">
                  <a:txBody>
                    <a:bodyPr/>
                    <a:lstStyle/>
                    <a:p>
                      <a:endParaRPr lang="en-US"/>
                    </a:p>
                  </a:txBody>
                  <a:tcPr>
                    <a:solidFill>
                      <a:srgbClr val="B4C6E7"/>
                    </a:solidFill>
                  </a:tcPr>
                </a:tc>
                <a:tc hMerge="1">
                  <a:txBody>
                    <a:bodyPr/>
                    <a:lstStyle/>
                    <a:p>
                      <a:endParaRPr lang="en-US"/>
                    </a:p>
                  </a:txBody>
                  <a:tcPr>
                    <a:solidFill>
                      <a:srgbClr val="B4C6E7"/>
                    </a:solidFill>
                  </a:tcPr>
                </a:tc>
                <a:tc hMerge="1">
                  <a:txBody>
                    <a:bodyPr/>
                    <a:lstStyle/>
                    <a:p>
                      <a:endParaRPr lang="en-US"/>
                    </a:p>
                  </a:txBody>
                  <a:tcPr>
                    <a:solidFill>
                      <a:srgbClr val="D9E2F3"/>
                    </a:solidFill>
                  </a:tcPr>
                </a:tc>
                <a:tc hMerge="1">
                  <a:txBody>
                    <a:bodyPr/>
                    <a:lstStyle/>
                    <a:p>
                      <a:endParaRPr lang="en-US"/>
                    </a:p>
                  </a:txBody>
                  <a:tcPr>
                    <a:solidFill>
                      <a:srgbClr val="D9E2F3"/>
                    </a:solidFill>
                  </a:tcPr>
                </a:tc>
                <a:extLst>
                  <a:ext uri="{0D108BD9-81ED-4DB2-BD59-A6C34878D82A}">
                    <a16:rowId xmlns:a16="http://schemas.microsoft.com/office/drawing/2014/main" val="887242844"/>
                  </a:ext>
                </a:extLst>
              </a:tr>
              <a:tr h="307127">
                <a:tc>
                  <a:txBody>
                    <a:bodyPr/>
                    <a:lstStyle/>
                    <a:p>
                      <a:pPr marL="0" marR="0">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Annual Retention in Service, </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Benchmark of 80%</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8EAADB"/>
                    </a:solidFill>
                  </a:tcPr>
                </a:tc>
                <a:tc>
                  <a:txBody>
                    <a:bodyPr/>
                    <a:lstStyle/>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4659/5954 78%</a:t>
                      </a:r>
                    </a:p>
                  </a:txBody>
                  <a:tcPr marL="68580" marR="68580" marT="0" marB="0">
                    <a:solidFill>
                      <a:srgbClr val="B4C6E7"/>
                    </a:solidFill>
                  </a:tcPr>
                </a:tc>
                <a:tc>
                  <a:txBody>
                    <a:bodyPr/>
                    <a:lstStyle/>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4646/5954, 78%</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B4C6E7"/>
                    </a:solidFill>
                  </a:tcPr>
                </a:tc>
                <a:tc>
                  <a:txBody>
                    <a:bodyPr/>
                    <a:lstStyle/>
                    <a:p>
                      <a:endParaRPr lang="en-US" dirty="0"/>
                    </a:p>
                  </a:txBody>
                  <a:tcPr marL="49012" marR="49012" marT="0" marB="0" anchor="ctr">
                    <a:solidFill>
                      <a:srgbClr val="D9E2F3"/>
                    </a:solidFill>
                  </a:tcPr>
                </a:tc>
                <a:tc>
                  <a:txBody>
                    <a:bodyPr/>
                    <a:lstStyle/>
                    <a:p>
                      <a:endParaRPr lang="en-US" dirty="0"/>
                    </a:p>
                  </a:txBody>
                  <a:tcPr marL="49012" marR="49012" marT="0" marB="0" anchor="ctr">
                    <a:solidFill>
                      <a:srgbClr val="D9E2F3"/>
                    </a:solidFill>
                  </a:tcPr>
                </a:tc>
                <a:tc>
                  <a:txBody>
                    <a:bodyPr/>
                    <a:lstStyle/>
                    <a:p>
                      <a:endParaRPr lang="en-US" dirty="0"/>
                    </a:p>
                  </a:txBody>
                  <a:tcPr marL="49012" marR="49012" marT="0" marB="0" anchor="ctr">
                    <a:solidFill>
                      <a:srgbClr val="B4C6E7"/>
                    </a:solidFill>
                  </a:tcPr>
                </a:tc>
                <a:tc>
                  <a:txBody>
                    <a:bodyPr/>
                    <a:lstStyle/>
                    <a:p>
                      <a:endParaRPr lang="en-US" dirty="0"/>
                    </a:p>
                  </a:txBody>
                  <a:tcPr marL="49012" marR="49012" marT="0" marB="0" anchor="ctr">
                    <a:solidFill>
                      <a:srgbClr val="B4C6E7"/>
                    </a:solidFill>
                  </a:tcPr>
                </a:tc>
                <a:tc>
                  <a:txBody>
                    <a:bodyPr/>
                    <a:lstStyle/>
                    <a:p>
                      <a:endParaRPr lang="en-US" dirty="0"/>
                    </a:p>
                  </a:txBody>
                  <a:tcPr marL="49012" marR="49012" marT="0" marB="0" anchor="ctr">
                    <a:solidFill>
                      <a:srgbClr val="D9E2F3"/>
                    </a:solidFill>
                  </a:tcPr>
                </a:tc>
                <a:tc>
                  <a:txBody>
                    <a:bodyPr/>
                    <a:lstStyle/>
                    <a:p>
                      <a:endParaRPr lang="en-US" dirty="0"/>
                    </a:p>
                  </a:txBody>
                  <a:tcPr marL="49012" marR="49012" marT="0" marB="0" anchor="ctr">
                    <a:solidFill>
                      <a:srgbClr val="D9E2F3"/>
                    </a:solidFill>
                  </a:tcPr>
                </a:tc>
                <a:extLst>
                  <a:ext uri="{0D108BD9-81ED-4DB2-BD59-A6C34878D82A}">
                    <a16:rowId xmlns:a16="http://schemas.microsoft.com/office/drawing/2014/main" val="1999390728"/>
                  </a:ext>
                </a:extLst>
              </a:tr>
            </a:tbl>
          </a:graphicData>
        </a:graphic>
      </p:graphicFrame>
    </p:spTree>
    <p:extLst>
      <p:ext uri="{BB962C8B-B14F-4D97-AF65-F5344CB8AC3E}">
        <p14:creationId xmlns:p14="http://schemas.microsoft.com/office/powerpoint/2010/main" val="586897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12A70-070A-714E-5DFB-109C494934C8}"/>
              </a:ext>
            </a:extLst>
          </p:cNvPr>
          <p:cNvSpPr>
            <a:spLocks noGrp="1"/>
          </p:cNvSpPr>
          <p:nvPr>
            <p:ph type="title"/>
          </p:nvPr>
        </p:nvSpPr>
        <p:spPr>
          <a:xfrm>
            <a:off x="584200" y="177799"/>
            <a:ext cx="7924800" cy="609600"/>
          </a:xfrm>
        </p:spPr>
        <p:txBody>
          <a:bodyPr/>
          <a:lstStyle/>
          <a:p>
            <a:pPr algn="ctr"/>
            <a:r>
              <a:rPr lang="en-US" sz="3600" dirty="0"/>
              <a:t>2024 CQI Performance Measures</a:t>
            </a:r>
          </a:p>
        </p:txBody>
      </p:sp>
      <p:graphicFrame>
        <p:nvGraphicFramePr>
          <p:cNvPr id="3" name="Table 2">
            <a:extLst>
              <a:ext uri="{FF2B5EF4-FFF2-40B4-BE49-F238E27FC236}">
                <a16:creationId xmlns:a16="http://schemas.microsoft.com/office/drawing/2014/main" id="{DF044212-E67D-4569-0605-C4929FB41F9B}"/>
              </a:ext>
            </a:extLst>
          </p:cNvPr>
          <p:cNvGraphicFramePr>
            <a:graphicFrameLocks noGrp="1"/>
          </p:cNvGraphicFramePr>
          <p:nvPr>
            <p:extLst>
              <p:ext uri="{D42A27DB-BD31-4B8C-83A1-F6EECF244321}">
                <p14:modId xmlns:p14="http://schemas.microsoft.com/office/powerpoint/2010/main" val="3640788459"/>
              </p:ext>
            </p:extLst>
          </p:nvPr>
        </p:nvGraphicFramePr>
        <p:xfrm>
          <a:off x="304800" y="1066800"/>
          <a:ext cx="8382004" cy="4886301"/>
        </p:xfrm>
        <a:graphic>
          <a:graphicData uri="http://schemas.openxmlformats.org/drawingml/2006/table">
            <a:tbl>
              <a:tblPr firstRow="1" firstCol="1" bandRow="1">
                <a:tableStyleId>{5C22544A-7EE6-4342-B048-85BDC9FD1C3A}</a:tableStyleId>
              </a:tblPr>
              <a:tblGrid>
                <a:gridCol w="1545772">
                  <a:extLst>
                    <a:ext uri="{9D8B030D-6E8A-4147-A177-3AD203B41FA5}">
                      <a16:colId xmlns:a16="http://schemas.microsoft.com/office/drawing/2014/main" val="2098831251"/>
                    </a:ext>
                  </a:extLst>
                </a:gridCol>
                <a:gridCol w="892628">
                  <a:extLst>
                    <a:ext uri="{9D8B030D-6E8A-4147-A177-3AD203B41FA5}">
                      <a16:colId xmlns:a16="http://schemas.microsoft.com/office/drawing/2014/main" val="3208230260"/>
                    </a:ext>
                  </a:extLst>
                </a:gridCol>
                <a:gridCol w="892628">
                  <a:extLst>
                    <a:ext uri="{9D8B030D-6E8A-4147-A177-3AD203B41FA5}">
                      <a16:colId xmlns:a16="http://schemas.microsoft.com/office/drawing/2014/main" val="2265016483"/>
                    </a:ext>
                  </a:extLst>
                </a:gridCol>
                <a:gridCol w="849087">
                  <a:extLst>
                    <a:ext uri="{9D8B030D-6E8A-4147-A177-3AD203B41FA5}">
                      <a16:colId xmlns:a16="http://schemas.microsoft.com/office/drawing/2014/main" val="65824212"/>
                    </a:ext>
                  </a:extLst>
                </a:gridCol>
                <a:gridCol w="849087">
                  <a:extLst>
                    <a:ext uri="{9D8B030D-6E8A-4147-A177-3AD203B41FA5}">
                      <a16:colId xmlns:a16="http://schemas.microsoft.com/office/drawing/2014/main" val="2628368671"/>
                    </a:ext>
                  </a:extLst>
                </a:gridCol>
                <a:gridCol w="849087">
                  <a:extLst>
                    <a:ext uri="{9D8B030D-6E8A-4147-A177-3AD203B41FA5}">
                      <a16:colId xmlns:a16="http://schemas.microsoft.com/office/drawing/2014/main" val="866139039"/>
                    </a:ext>
                  </a:extLst>
                </a:gridCol>
                <a:gridCol w="849087">
                  <a:extLst>
                    <a:ext uri="{9D8B030D-6E8A-4147-A177-3AD203B41FA5}">
                      <a16:colId xmlns:a16="http://schemas.microsoft.com/office/drawing/2014/main" val="1328794500"/>
                    </a:ext>
                  </a:extLst>
                </a:gridCol>
                <a:gridCol w="827314">
                  <a:extLst>
                    <a:ext uri="{9D8B030D-6E8A-4147-A177-3AD203B41FA5}">
                      <a16:colId xmlns:a16="http://schemas.microsoft.com/office/drawing/2014/main" val="3657509313"/>
                    </a:ext>
                  </a:extLst>
                </a:gridCol>
                <a:gridCol w="827314">
                  <a:extLst>
                    <a:ext uri="{9D8B030D-6E8A-4147-A177-3AD203B41FA5}">
                      <a16:colId xmlns:a16="http://schemas.microsoft.com/office/drawing/2014/main" val="1971710976"/>
                    </a:ext>
                  </a:extLst>
                </a:gridCol>
              </a:tblGrid>
              <a:tr h="722017">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Indicator</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8EAAD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1</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st</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Review Period of 2023</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1</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st</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Review Period of 2024</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2</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nd</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2023</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2</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nd</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2024</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3</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rd</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2023</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3</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rd</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2024</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4</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th</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2023</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4</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th</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2024</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extLst>
                  <a:ext uri="{0D108BD9-81ED-4DB2-BD59-A6C34878D82A}">
                    <a16:rowId xmlns:a16="http://schemas.microsoft.com/office/drawing/2014/main" val="1222391049"/>
                  </a:ext>
                </a:extLst>
              </a:tr>
              <a:tr h="256995">
                <a:tc gridSpan="9">
                  <a:txBody>
                    <a:bodyPr/>
                    <a:lstStyle/>
                    <a:p>
                      <a:pPr marL="0" marR="0" algn="ctr">
                        <a:spcBef>
                          <a:spcPts val="0"/>
                        </a:spcBef>
                        <a:spcAft>
                          <a:spcPts val="0"/>
                        </a:spcAft>
                      </a:pPr>
                      <a:r>
                        <a:rPr lang="en-US" sz="1200" b="1" kern="1200" dirty="0">
                          <a:solidFill>
                            <a:schemeClr val="tx1">
                              <a:lumMod val="85000"/>
                              <a:lumOff val="15000"/>
                            </a:schemeClr>
                          </a:solidFill>
                          <a:effectLst/>
                          <a:latin typeface="Arial" panose="020B0604020202020204" pitchFamily="34" charset="0"/>
                          <a:ea typeface="+mn-ea"/>
                          <a:cs typeface="Arial" panose="020B0604020202020204" pitchFamily="34" charset="0"/>
                        </a:rPr>
                        <a:t>Category 3:  Medical Case Management Services</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8EAAD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01217435"/>
                  </a:ext>
                </a:extLst>
              </a:tr>
              <a:tr h="1256422">
                <a:tc>
                  <a:txBody>
                    <a:bodyPr/>
                    <a:lstStyle/>
                    <a:p>
                      <a:pPr marL="0" marR="0">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HIV Viral Load Suppression,           Benchmark of 90%</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8EAADB"/>
                    </a:solidFill>
                  </a:tcPr>
                </a:tc>
                <a:tc>
                  <a:txBody>
                    <a:bodyPr/>
                    <a:lstStyle/>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4840/5954 with a VL 81%             </a:t>
                      </a: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4405/4840</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91%</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B4C6E7"/>
                    </a:solidFill>
                  </a:tcPr>
                </a:tc>
                <a:tc>
                  <a:txBody>
                    <a:bodyPr/>
                    <a:lstStyle/>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5143/5954 with a VL</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86%</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4746/5143</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92%</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B4C6E7"/>
                    </a:solidFill>
                  </a:tcPr>
                </a:tc>
                <a:tc>
                  <a:txBody>
                    <a:bodyPr/>
                    <a:lstStyle/>
                    <a:p>
                      <a:endParaRPr lang="en-US" dirty="0"/>
                    </a:p>
                  </a:txBody>
                  <a:tcPr marL="49012" marR="49012" marT="0" marB="0" anchor="ctr">
                    <a:solidFill>
                      <a:srgbClr val="D9E2F3"/>
                    </a:solidFill>
                  </a:tcPr>
                </a:tc>
                <a:tc>
                  <a:txBody>
                    <a:bodyPr/>
                    <a:lstStyle/>
                    <a:p>
                      <a:endParaRPr lang="en-US"/>
                    </a:p>
                  </a:txBody>
                  <a:tcPr marL="49012" marR="49012" marT="0" marB="0" anchor="ctr">
                    <a:solidFill>
                      <a:srgbClr val="D9E2F3"/>
                    </a:solidFill>
                  </a:tcPr>
                </a:tc>
                <a:tc>
                  <a:txBody>
                    <a:bodyPr/>
                    <a:lstStyle/>
                    <a:p>
                      <a:endParaRPr lang="en-US"/>
                    </a:p>
                  </a:txBody>
                  <a:tcPr marL="49012" marR="49012" marT="0" marB="0" anchor="ctr">
                    <a:solidFill>
                      <a:srgbClr val="B4C6E7"/>
                    </a:solidFill>
                  </a:tcPr>
                </a:tc>
                <a:tc>
                  <a:txBody>
                    <a:bodyPr/>
                    <a:lstStyle/>
                    <a:p>
                      <a:endParaRPr lang="en-US"/>
                    </a:p>
                  </a:txBody>
                  <a:tcPr marL="49012" marR="49012" marT="0" marB="0" anchor="ctr">
                    <a:solidFill>
                      <a:srgbClr val="B4C6E7"/>
                    </a:solidFill>
                  </a:tcPr>
                </a:tc>
                <a:tc>
                  <a:txBody>
                    <a:bodyPr/>
                    <a:lstStyle/>
                    <a:p>
                      <a:endParaRPr lang="en-US" dirty="0"/>
                    </a:p>
                  </a:txBody>
                  <a:tcPr marL="49012" marR="49012" marT="0" marB="0" anchor="ctr">
                    <a:solidFill>
                      <a:srgbClr val="D9E2F3"/>
                    </a:solidFill>
                  </a:tcPr>
                </a:tc>
                <a:tc>
                  <a:txBody>
                    <a:bodyPr/>
                    <a:lstStyle/>
                    <a:p>
                      <a:endParaRPr lang="en-US" dirty="0"/>
                    </a:p>
                  </a:txBody>
                  <a:tcPr marL="49012" marR="49012" marT="0" marB="0" anchor="ctr">
                    <a:solidFill>
                      <a:srgbClr val="D9E2F3"/>
                    </a:solidFill>
                  </a:tcPr>
                </a:tc>
                <a:extLst>
                  <a:ext uri="{0D108BD9-81ED-4DB2-BD59-A6C34878D82A}">
                    <a16:rowId xmlns:a16="http://schemas.microsoft.com/office/drawing/2014/main" val="2292829981"/>
                  </a:ext>
                </a:extLst>
              </a:tr>
              <a:tr h="256995">
                <a:tc gridSpan="9">
                  <a:txBody>
                    <a:bodyPr/>
                    <a:lstStyle/>
                    <a:p>
                      <a:pPr marL="0" marR="0" algn="ctr">
                        <a:spcBef>
                          <a:spcPts val="0"/>
                        </a:spcBef>
                        <a:spcAft>
                          <a:spcPts val="0"/>
                        </a:spcAft>
                      </a:pPr>
                      <a:r>
                        <a:rPr lang="en-US" sz="1200" b="1"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Category 4:  Health Education/Risk Reduction</a:t>
                      </a:r>
                      <a:endParaRPr lang="en-US" sz="12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8EAADB"/>
                    </a:solidFill>
                  </a:tcPr>
                </a:tc>
                <a:tc hMerge="1">
                  <a:txBody>
                    <a:bodyPr/>
                    <a:lstStyle/>
                    <a:p>
                      <a:endParaRPr lang="en-US"/>
                    </a:p>
                  </a:txBody>
                  <a:tcPr/>
                </a:tc>
                <a:tc hMerge="1">
                  <a:txBody>
                    <a:bodyPr/>
                    <a:lstStyle/>
                    <a:p>
                      <a:endParaRPr lang="en-US"/>
                    </a:p>
                  </a:txBody>
                  <a:tcPr>
                    <a:solidFill>
                      <a:srgbClr val="B4C6E7"/>
                    </a:solidFill>
                  </a:tcPr>
                </a:tc>
                <a:tc hMerge="1">
                  <a:txBody>
                    <a:bodyPr/>
                    <a:lstStyle/>
                    <a:p>
                      <a:endParaRPr lang="en-US"/>
                    </a:p>
                  </a:txBody>
                  <a:tcPr/>
                </a:tc>
                <a:tc hMerge="1">
                  <a:txBody>
                    <a:bodyPr/>
                    <a:lstStyle/>
                    <a:p>
                      <a:endParaRPr lang="en-US" dirty="0"/>
                    </a:p>
                  </a:txBody>
                  <a:tcPr>
                    <a:solidFill>
                      <a:srgbClr val="D9E2F3"/>
                    </a:solidFill>
                  </a:tcPr>
                </a:tc>
                <a:tc hMerge="1">
                  <a:txBody>
                    <a:bodyPr/>
                    <a:lstStyle/>
                    <a:p>
                      <a:endParaRPr lang="en-US"/>
                    </a:p>
                  </a:txBody>
                  <a:tcPr/>
                </a:tc>
                <a:tc hMerge="1">
                  <a:txBody>
                    <a:bodyPr/>
                    <a:lstStyle/>
                    <a:p>
                      <a:endParaRPr lang="en-US"/>
                    </a:p>
                  </a:txBody>
                  <a:tcPr>
                    <a:solidFill>
                      <a:srgbClr val="B4C6E7"/>
                    </a:solidFill>
                  </a:tcPr>
                </a:tc>
                <a:tc hMerge="1">
                  <a:txBody>
                    <a:bodyPr/>
                    <a:lstStyle/>
                    <a:p>
                      <a:endParaRPr lang="en-US"/>
                    </a:p>
                  </a:txBody>
                  <a:tcPr/>
                </a:tc>
                <a:tc hMerge="1">
                  <a:txBody>
                    <a:bodyPr/>
                    <a:lstStyle/>
                    <a:p>
                      <a:endParaRPr lang="en-US"/>
                    </a:p>
                  </a:txBody>
                  <a:tcPr>
                    <a:solidFill>
                      <a:srgbClr val="D9E2F3"/>
                    </a:solidFill>
                  </a:tcPr>
                </a:tc>
                <a:extLst>
                  <a:ext uri="{0D108BD9-81ED-4DB2-BD59-A6C34878D82A}">
                    <a16:rowId xmlns:a16="http://schemas.microsoft.com/office/drawing/2014/main" val="2402080806"/>
                  </a:ext>
                </a:extLst>
              </a:tr>
              <a:tr h="1063687">
                <a:tc>
                  <a:txBody>
                    <a:bodyPr/>
                    <a:lstStyle/>
                    <a:p>
                      <a:pPr marL="0" marR="0">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HIV Viral Load Suppression,           Benchmark of 90%</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8EAADB"/>
                    </a:solidFill>
                  </a:tcPr>
                </a:tc>
                <a:tc>
                  <a:txBody>
                    <a:bodyPr/>
                    <a:lstStyle/>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615/750 with a VL 82%             --------------- 570/615 93%</a:t>
                      </a:r>
                    </a:p>
                  </a:txBody>
                  <a:tcPr marL="68580" marR="68580" marT="0" marB="0" anchor="ctr">
                    <a:solidFill>
                      <a:srgbClr val="B4C6E7"/>
                    </a:solidFill>
                  </a:tcPr>
                </a:tc>
                <a:tc>
                  <a:txBody>
                    <a:bodyPr/>
                    <a:lstStyle/>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736/838 with a VL</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88%</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692/736,</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94%</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B4C6E7"/>
                    </a:solidFill>
                  </a:tcPr>
                </a:tc>
                <a:tc>
                  <a:txBody>
                    <a:bodyPr/>
                    <a:lstStyle/>
                    <a:p>
                      <a:endParaRPr lang="en-US" dirty="0"/>
                    </a:p>
                  </a:txBody>
                  <a:tcPr marL="49012" marR="49012" marT="0" marB="0" anchor="ctr">
                    <a:solidFill>
                      <a:srgbClr val="D9E2F3"/>
                    </a:solidFill>
                  </a:tcPr>
                </a:tc>
                <a:tc>
                  <a:txBody>
                    <a:bodyPr/>
                    <a:lstStyle/>
                    <a:p>
                      <a:endParaRPr lang="en-US" dirty="0"/>
                    </a:p>
                  </a:txBody>
                  <a:tcPr marL="49012" marR="49012" marT="0" marB="0" anchor="ctr">
                    <a:solidFill>
                      <a:srgbClr val="D9E2F3"/>
                    </a:solidFill>
                  </a:tcPr>
                </a:tc>
                <a:tc>
                  <a:txBody>
                    <a:bodyPr/>
                    <a:lstStyle/>
                    <a:p>
                      <a:endParaRPr lang="en-US"/>
                    </a:p>
                  </a:txBody>
                  <a:tcPr marL="49012" marR="49012" marT="0" marB="0" anchor="ctr">
                    <a:solidFill>
                      <a:srgbClr val="B4C6E7"/>
                    </a:solidFill>
                  </a:tcPr>
                </a:tc>
                <a:tc>
                  <a:txBody>
                    <a:bodyPr/>
                    <a:lstStyle/>
                    <a:p>
                      <a:endParaRPr lang="en-US" dirty="0"/>
                    </a:p>
                  </a:txBody>
                  <a:tcPr marL="49012" marR="49012" marT="0" marB="0" anchor="ctr">
                    <a:solidFill>
                      <a:srgbClr val="B4C6E7"/>
                    </a:solidFill>
                  </a:tcPr>
                </a:tc>
                <a:tc>
                  <a:txBody>
                    <a:bodyPr/>
                    <a:lstStyle/>
                    <a:p>
                      <a:endParaRPr lang="en-US"/>
                    </a:p>
                  </a:txBody>
                  <a:tcPr marL="49012" marR="49012" marT="0" marB="0" anchor="ctr">
                    <a:solidFill>
                      <a:srgbClr val="D9E2F3"/>
                    </a:solidFill>
                  </a:tcPr>
                </a:tc>
                <a:tc>
                  <a:txBody>
                    <a:bodyPr/>
                    <a:lstStyle/>
                    <a:p>
                      <a:endParaRPr lang="en-US"/>
                    </a:p>
                  </a:txBody>
                  <a:tcPr marL="49012" marR="49012" marT="0" marB="0" anchor="ctr">
                    <a:solidFill>
                      <a:srgbClr val="D9E2F3"/>
                    </a:solidFill>
                  </a:tcPr>
                </a:tc>
                <a:extLst>
                  <a:ext uri="{0D108BD9-81ED-4DB2-BD59-A6C34878D82A}">
                    <a16:rowId xmlns:a16="http://schemas.microsoft.com/office/drawing/2014/main" val="611585083"/>
                  </a:ext>
                </a:extLst>
              </a:tr>
              <a:tr h="256995">
                <a:tc gridSpan="9">
                  <a:txBody>
                    <a:bodyPr/>
                    <a:lstStyle/>
                    <a:p>
                      <a:pPr marL="0" marR="0" algn="ctr">
                        <a:spcBef>
                          <a:spcPts val="0"/>
                        </a:spcBef>
                        <a:spcAft>
                          <a:spcPts val="0"/>
                        </a:spcAft>
                      </a:pPr>
                      <a:r>
                        <a:rPr lang="en-US" sz="1200" b="1"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Category 5:  Outpatient/Ambulatory Health Services</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p>
                  </a:txBody>
                  <a:tcPr marL="68580" marR="68580" marT="0" marB="0" anchor="ctr">
                    <a:solidFill>
                      <a:srgbClr val="8EAADB"/>
                    </a:solidFill>
                  </a:tcPr>
                </a:tc>
                <a:tc hMerge="1">
                  <a:txBody>
                    <a:bodyPr/>
                    <a:lstStyle/>
                    <a:p>
                      <a:endParaRPr lang="en-US"/>
                    </a:p>
                  </a:txBody>
                  <a:tcPr/>
                </a:tc>
                <a:tc hMerge="1">
                  <a:txBody>
                    <a:bodyPr/>
                    <a:lstStyle/>
                    <a:p>
                      <a:endParaRPr lang="en-US"/>
                    </a:p>
                  </a:txBody>
                  <a:tcPr>
                    <a:solidFill>
                      <a:srgbClr val="B4C6E7"/>
                    </a:solidFill>
                  </a:tcPr>
                </a:tc>
                <a:tc hMerge="1">
                  <a:txBody>
                    <a:bodyPr/>
                    <a:lstStyle/>
                    <a:p>
                      <a:endParaRPr lang="en-US"/>
                    </a:p>
                  </a:txBody>
                  <a:tcPr/>
                </a:tc>
                <a:tc hMerge="1">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hMerge="1">
                  <a:txBody>
                    <a:bodyPr/>
                    <a:lstStyle/>
                    <a:p>
                      <a:endParaRPr lang="en-US"/>
                    </a:p>
                  </a:txBody>
                  <a:tcPr/>
                </a:tc>
                <a:tc hMerge="1">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hMerge="1">
                  <a:txBody>
                    <a:bodyPr/>
                    <a:lstStyle/>
                    <a:p>
                      <a:endParaRPr lang="en-US"/>
                    </a:p>
                  </a:txBody>
                  <a:tcPr/>
                </a:tc>
                <a:tc hMerge="1">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extLst>
                  <a:ext uri="{0D108BD9-81ED-4DB2-BD59-A6C34878D82A}">
                    <a16:rowId xmlns:a16="http://schemas.microsoft.com/office/drawing/2014/main" val="3623007585"/>
                  </a:ext>
                </a:extLst>
              </a:tr>
              <a:tr h="1063687">
                <a:tc>
                  <a:txBody>
                    <a:bodyPr/>
                    <a:lstStyle/>
                    <a:p>
                      <a:pPr marL="0" marR="0">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HIV Viral Load Suppression,           Benchmark of 90%</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8EAADB"/>
                    </a:solidFill>
                  </a:tcPr>
                </a:tc>
                <a:tc>
                  <a:txBody>
                    <a:bodyPr/>
                    <a:lstStyle/>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2107/2632 with a VL 80%            ---------------1892/2107 90%</a:t>
                      </a:r>
                    </a:p>
                  </a:txBody>
                  <a:tcPr marL="68580" marR="68580" marT="0" marB="0">
                    <a:solidFill>
                      <a:srgbClr val="B4C6E7"/>
                    </a:solidFill>
                  </a:tcPr>
                </a:tc>
                <a:tc>
                  <a:txBody>
                    <a:bodyPr/>
                    <a:lstStyle/>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2282/2669 with a VL</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85%</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2125/2282</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93%</a:t>
                      </a:r>
                      <a:endParaRPr lang="en-US" sz="11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B4C6E7"/>
                    </a:solidFill>
                  </a:tcPr>
                </a:tc>
                <a:tc>
                  <a:txBody>
                    <a:bodyPr/>
                    <a:lstStyle/>
                    <a:p>
                      <a:endParaRPr lang="en-US" dirty="0"/>
                    </a:p>
                  </a:txBody>
                  <a:tcPr marL="49012" marR="49012" marT="0" marB="0" anchor="ctr">
                    <a:solidFill>
                      <a:srgbClr val="D9E2F3"/>
                    </a:solidFill>
                  </a:tcPr>
                </a:tc>
                <a:tc>
                  <a:txBody>
                    <a:bodyPr/>
                    <a:lstStyle/>
                    <a:p>
                      <a:endParaRPr lang="en-US"/>
                    </a:p>
                  </a:txBody>
                  <a:tcPr marL="49012" marR="49012" marT="0" marB="0" anchor="ctr">
                    <a:solidFill>
                      <a:srgbClr val="D9E2F3"/>
                    </a:solidFill>
                  </a:tcPr>
                </a:tc>
                <a:tc>
                  <a:txBody>
                    <a:bodyPr/>
                    <a:lstStyle/>
                    <a:p>
                      <a:endParaRPr lang="en-US" dirty="0"/>
                    </a:p>
                  </a:txBody>
                  <a:tcPr marL="49012" marR="49012" marT="0" marB="0" anchor="ctr">
                    <a:solidFill>
                      <a:srgbClr val="B4C6E7"/>
                    </a:solidFill>
                  </a:tcPr>
                </a:tc>
                <a:tc>
                  <a:txBody>
                    <a:bodyPr/>
                    <a:lstStyle/>
                    <a:p>
                      <a:endParaRPr lang="en-US"/>
                    </a:p>
                  </a:txBody>
                  <a:tcPr marL="49012" marR="49012" marT="0" marB="0" anchor="ctr">
                    <a:solidFill>
                      <a:srgbClr val="B4C6E7"/>
                    </a:solidFill>
                  </a:tcPr>
                </a:tc>
                <a:tc>
                  <a:txBody>
                    <a:bodyPr/>
                    <a:lstStyle/>
                    <a:p>
                      <a:endParaRPr lang="en-US" dirty="0"/>
                    </a:p>
                  </a:txBody>
                  <a:tcPr marL="49012" marR="49012" marT="0" marB="0" anchor="ctr">
                    <a:solidFill>
                      <a:srgbClr val="D9E2F3"/>
                    </a:solidFill>
                  </a:tcPr>
                </a:tc>
                <a:tc>
                  <a:txBody>
                    <a:bodyPr/>
                    <a:lstStyle/>
                    <a:p>
                      <a:endParaRPr lang="en-US" dirty="0"/>
                    </a:p>
                  </a:txBody>
                  <a:tcPr marL="49012" marR="49012" marT="0" marB="0" anchor="ctr">
                    <a:solidFill>
                      <a:srgbClr val="D9E2F3"/>
                    </a:solidFill>
                  </a:tcPr>
                </a:tc>
                <a:extLst>
                  <a:ext uri="{0D108BD9-81ED-4DB2-BD59-A6C34878D82A}">
                    <a16:rowId xmlns:a16="http://schemas.microsoft.com/office/drawing/2014/main" val="4271019772"/>
                  </a:ext>
                </a:extLst>
              </a:tr>
            </a:tbl>
          </a:graphicData>
        </a:graphic>
      </p:graphicFrame>
    </p:spTree>
    <p:extLst>
      <p:ext uri="{BB962C8B-B14F-4D97-AF65-F5344CB8AC3E}">
        <p14:creationId xmlns:p14="http://schemas.microsoft.com/office/powerpoint/2010/main" val="1170984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12A70-070A-714E-5DFB-109C494934C8}"/>
              </a:ext>
            </a:extLst>
          </p:cNvPr>
          <p:cNvSpPr>
            <a:spLocks noGrp="1"/>
          </p:cNvSpPr>
          <p:nvPr>
            <p:ph type="title"/>
          </p:nvPr>
        </p:nvSpPr>
        <p:spPr>
          <a:xfrm>
            <a:off x="584200" y="177799"/>
            <a:ext cx="7924800" cy="609600"/>
          </a:xfrm>
        </p:spPr>
        <p:txBody>
          <a:bodyPr/>
          <a:lstStyle/>
          <a:p>
            <a:pPr algn="ctr"/>
            <a:r>
              <a:rPr lang="en-US" sz="3600" dirty="0"/>
              <a:t>2024 CQI Performance Measures</a:t>
            </a:r>
          </a:p>
        </p:txBody>
      </p:sp>
      <p:graphicFrame>
        <p:nvGraphicFramePr>
          <p:cNvPr id="6" name="Table 5">
            <a:extLst>
              <a:ext uri="{FF2B5EF4-FFF2-40B4-BE49-F238E27FC236}">
                <a16:creationId xmlns:a16="http://schemas.microsoft.com/office/drawing/2014/main" id="{978234B9-AADF-8579-5308-B77F17898D6D}"/>
              </a:ext>
            </a:extLst>
          </p:cNvPr>
          <p:cNvGraphicFramePr>
            <a:graphicFrameLocks noGrp="1"/>
          </p:cNvGraphicFramePr>
          <p:nvPr>
            <p:extLst>
              <p:ext uri="{D42A27DB-BD31-4B8C-83A1-F6EECF244321}">
                <p14:modId xmlns:p14="http://schemas.microsoft.com/office/powerpoint/2010/main" val="2828887552"/>
              </p:ext>
            </p:extLst>
          </p:nvPr>
        </p:nvGraphicFramePr>
        <p:xfrm>
          <a:off x="304800" y="1066800"/>
          <a:ext cx="8382004" cy="4948654"/>
        </p:xfrm>
        <a:graphic>
          <a:graphicData uri="http://schemas.openxmlformats.org/drawingml/2006/table">
            <a:tbl>
              <a:tblPr firstRow="1" firstCol="1" bandRow="1">
                <a:tableStyleId>{5C22544A-7EE6-4342-B048-85BDC9FD1C3A}</a:tableStyleId>
              </a:tblPr>
              <a:tblGrid>
                <a:gridCol w="1545772">
                  <a:extLst>
                    <a:ext uri="{9D8B030D-6E8A-4147-A177-3AD203B41FA5}">
                      <a16:colId xmlns:a16="http://schemas.microsoft.com/office/drawing/2014/main" val="2098831251"/>
                    </a:ext>
                  </a:extLst>
                </a:gridCol>
                <a:gridCol w="892628">
                  <a:extLst>
                    <a:ext uri="{9D8B030D-6E8A-4147-A177-3AD203B41FA5}">
                      <a16:colId xmlns:a16="http://schemas.microsoft.com/office/drawing/2014/main" val="2261489171"/>
                    </a:ext>
                  </a:extLst>
                </a:gridCol>
                <a:gridCol w="892628">
                  <a:extLst>
                    <a:ext uri="{9D8B030D-6E8A-4147-A177-3AD203B41FA5}">
                      <a16:colId xmlns:a16="http://schemas.microsoft.com/office/drawing/2014/main" val="2265016483"/>
                    </a:ext>
                  </a:extLst>
                </a:gridCol>
                <a:gridCol w="849087">
                  <a:extLst>
                    <a:ext uri="{9D8B030D-6E8A-4147-A177-3AD203B41FA5}">
                      <a16:colId xmlns:a16="http://schemas.microsoft.com/office/drawing/2014/main" val="2750555935"/>
                    </a:ext>
                  </a:extLst>
                </a:gridCol>
                <a:gridCol w="849087">
                  <a:extLst>
                    <a:ext uri="{9D8B030D-6E8A-4147-A177-3AD203B41FA5}">
                      <a16:colId xmlns:a16="http://schemas.microsoft.com/office/drawing/2014/main" val="2628368671"/>
                    </a:ext>
                  </a:extLst>
                </a:gridCol>
                <a:gridCol w="849087">
                  <a:extLst>
                    <a:ext uri="{9D8B030D-6E8A-4147-A177-3AD203B41FA5}">
                      <a16:colId xmlns:a16="http://schemas.microsoft.com/office/drawing/2014/main" val="3477617064"/>
                    </a:ext>
                  </a:extLst>
                </a:gridCol>
                <a:gridCol w="849087">
                  <a:extLst>
                    <a:ext uri="{9D8B030D-6E8A-4147-A177-3AD203B41FA5}">
                      <a16:colId xmlns:a16="http://schemas.microsoft.com/office/drawing/2014/main" val="1328794500"/>
                    </a:ext>
                  </a:extLst>
                </a:gridCol>
                <a:gridCol w="827314">
                  <a:extLst>
                    <a:ext uri="{9D8B030D-6E8A-4147-A177-3AD203B41FA5}">
                      <a16:colId xmlns:a16="http://schemas.microsoft.com/office/drawing/2014/main" val="4104522964"/>
                    </a:ext>
                  </a:extLst>
                </a:gridCol>
                <a:gridCol w="827314">
                  <a:extLst>
                    <a:ext uri="{9D8B030D-6E8A-4147-A177-3AD203B41FA5}">
                      <a16:colId xmlns:a16="http://schemas.microsoft.com/office/drawing/2014/main" val="1971710976"/>
                    </a:ext>
                  </a:extLst>
                </a:gridCol>
              </a:tblGrid>
              <a:tr h="725294">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Indicator</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8EAAD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1</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st</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Review Period of 2023</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1</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st</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Review Period of 2024</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2</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nd</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2023</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2</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nd</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2024</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3</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rd</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2023</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3</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rd</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2024</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lumMod val="85000"/>
                              <a:lumOff val="15000"/>
                            </a:schemeClr>
                          </a:solidFill>
                          <a:effectLst/>
                          <a:latin typeface="Arial" panose="020B0604020202020204" pitchFamily="34" charset="0"/>
                          <a:cs typeface="Arial" panose="020B0604020202020204" pitchFamily="34" charset="0"/>
                        </a:rPr>
                        <a:t>4</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th</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2023</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4</a:t>
                      </a:r>
                      <a:r>
                        <a:rPr lang="en-US" sz="1200" baseline="30000" dirty="0">
                          <a:solidFill>
                            <a:schemeClr val="tx1">
                              <a:lumMod val="85000"/>
                              <a:lumOff val="15000"/>
                            </a:schemeClr>
                          </a:solidFill>
                          <a:effectLst/>
                          <a:latin typeface="Arial" panose="020B0604020202020204" pitchFamily="34" charset="0"/>
                          <a:cs typeface="Arial" panose="020B0604020202020204" pitchFamily="34" charset="0"/>
                        </a:rPr>
                        <a:t>th</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Review Period of 2024</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extLst>
                  <a:ext uri="{0D108BD9-81ED-4DB2-BD59-A6C34878D82A}">
                    <a16:rowId xmlns:a16="http://schemas.microsoft.com/office/drawing/2014/main" val="1222391049"/>
                  </a:ext>
                </a:extLst>
              </a:tr>
              <a:tr h="342235">
                <a:tc gridSpan="9">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Category 6:  Medical Transportation</a:t>
                      </a:r>
                      <a:endParaRPr lang="en-US" sz="1200" dirty="0">
                        <a:solidFill>
                          <a:schemeClr val="tx1">
                            <a:lumMod val="85000"/>
                            <a:lumOff val="15000"/>
                          </a:schemeClr>
                        </a:solidFill>
                        <a:effectLst/>
                        <a:latin typeface="Arial" panose="020B0604020202020204" pitchFamily="34" charset="0"/>
                        <a:cs typeface="Arial" panose="020B0604020202020204" pitchFamily="34" charset="0"/>
                      </a:endParaRPr>
                    </a:p>
                  </a:txBody>
                  <a:tcPr marL="68580" marR="68580" marT="0" marB="0" anchor="ctr">
                    <a:solidFill>
                      <a:srgbClr val="8EAAD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26716424"/>
                  </a:ext>
                </a:extLst>
              </a:tr>
              <a:tr h="543971">
                <a:tc>
                  <a:txBody>
                    <a:bodyPr/>
                    <a:lstStyle/>
                    <a:p>
                      <a:pPr marL="0" marR="0">
                        <a:spcBef>
                          <a:spcPts val="0"/>
                        </a:spcBef>
                        <a:spcAft>
                          <a:spcPts val="0"/>
                        </a:spcAft>
                      </a:pPr>
                      <a:r>
                        <a:rPr lang="en-US"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Annual Retention in Service,</a:t>
                      </a:r>
                      <a:endParaRPr lang="en-US" sz="12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Benchmark of 90%</a:t>
                      </a:r>
                      <a:endParaRPr lang="en-US" sz="12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8EAADB"/>
                    </a:solidFill>
                  </a:tcPr>
                </a:tc>
                <a:tc>
                  <a:txBody>
                    <a:bodyPr/>
                    <a:lstStyle/>
                    <a:p>
                      <a:pPr marL="0" marR="0" algn="ctr">
                        <a:spcBef>
                          <a:spcPts val="0"/>
                        </a:spcBef>
                        <a:spcAft>
                          <a:spcPts val="0"/>
                        </a:spcAft>
                      </a:pPr>
                      <a:r>
                        <a:rPr lang="en-US" sz="12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997/1974 51%</a:t>
                      </a:r>
                    </a:p>
                  </a:txBody>
                  <a:tcPr marL="68580" marR="68580" marT="0" marB="0">
                    <a:solidFill>
                      <a:srgbClr val="B4C6E7"/>
                    </a:solidFill>
                  </a:tcPr>
                </a:tc>
                <a:tc>
                  <a:txBody>
                    <a:bodyPr/>
                    <a:lstStyle/>
                    <a:p>
                      <a:pPr marL="0" marR="0" algn="ctr">
                        <a:spcBef>
                          <a:spcPts val="0"/>
                        </a:spcBef>
                        <a:spcAft>
                          <a:spcPts val="0"/>
                        </a:spcAft>
                      </a:pPr>
                      <a:r>
                        <a:rPr lang="en-US" sz="12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1206/2361 51%</a:t>
                      </a:r>
                      <a:endParaRPr lang="en-US" sz="12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B4C6E7"/>
                    </a:solidFill>
                  </a:tcPr>
                </a:tc>
                <a:tc>
                  <a:txBody>
                    <a:bodyPr/>
                    <a:lstStyle/>
                    <a:p>
                      <a:endParaRPr lang="en-US" dirty="0"/>
                    </a:p>
                  </a:txBody>
                  <a:tcPr marL="49012" marR="49012" marT="0" marB="0" anchor="ctr">
                    <a:solidFill>
                      <a:srgbClr val="D9E2F3"/>
                    </a:solidFill>
                  </a:tcPr>
                </a:tc>
                <a:tc>
                  <a:txBody>
                    <a:bodyPr/>
                    <a:lstStyle/>
                    <a:p>
                      <a:endParaRPr lang="en-US" dirty="0"/>
                    </a:p>
                  </a:txBody>
                  <a:tcPr marL="49012" marR="49012" marT="0" marB="0" anchor="ctr">
                    <a:solidFill>
                      <a:srgbClr val="D9E2F3"/>
                    </a:solidFill>
                  </a:tcPr>
                </a:tc>
                <a:tc>
                  <a:txBody>
                    <a:bodyPr/>
                    <a:lstStyle/>
                    <a:p>
                      <a:endParaRPr lang="en-US" dirty="0"/>
                    </a:p>
                  </a:txBody>
                  <a:tcPr marL="49012" marR="49012" marT="0" marB="0" anchor="ctr">
                    <a:solidFill>
                      <a:srgbClr val="B4C6E7"/>
                    </a:solidFill>
                  </a:tcPr>
                </a:tc>
                <a:tc>
                  <a:txBody>
                    <a:bodyPr/>
                    <a:lstStyle/>
                    <a:p>
                      <a:endParaRPr lang="en-US" dirty="0"/>
                    </a:p>
                  </a:txBody>
                  <a:tcPr marL="49012" marR="49012" marT="0" marB="0" anchor="ctr">
                    <a:solidFill>
                      <a:srgbClr val="B4C6E7"/>
                    </a:solidFill>
                  </a:tcPr>
                </a:tc>
                <a:tc>
                  <a:txBody>
                    <a:bodyPr/>
                    <a:lstStyle/>
                    <a:p>
                      <a:endParaRPr lang="en-US" dirty="0"/>
                    </a:p>
                  </a:txBody>
                  <a:tcPr marL="49012" marR="49012" marT="0" marB="0" anchor="ctr">
                    <a:solidFill>
                      <a:srgbClr val="D9E2F3"/>
                    </a:solidFill>
                  </a:tcPr>
                </a:tc>
                <a:tc>
                  <a:txBody>
                    <a:bodyPr/>
                    <a:lstStyle/>
                    <a:p>
                      <a:endParaRPr lang="en-US" dirty="0"/>
                    </a:p>
                  </a:txBody>
                  <a:tcPr marL="49012" marR="49012" marT="0" marB="0" anchor="ctr">
                    <a:solidFill>
                      <a:srgbClr val="D9E2F3"/>
                    </a:solidFill>
                  </a:tcPr>
                </a:tc>
                <a:extLst>
                  <a:ext uri="{0D108BD9-81ED-4DB2-BD59-A6C34878D82A}">
                    <a16:rowId xmlns:a16="http://schemas.microsoft.com/office/drawing/2014/main" val="3589172940"/>
                  </a:ext>
                </a:extLst>
              </a:tr>
              <a:tr h="342235">
                <a:tc gridSpan="9">
                  <a:txBody>
                    <a:bodyPr/>
                    <a:lstStyle/>
                    <a:p>
                      <a:pPr marL="0" marR="0" algn="ctr">
                        <a:spcBef>
                          <a:spcPts val="0"/>
                        </a:spcBef>
                        <a:spcAft>
                          <a:spcPts val="0"/>
                        </a:spcAft>
                      </a:pPr>
                      <a:r>
                        <a:rPr lang="en-US" sz="1200" b="1"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Category 7:  Overall, Ryan White Part B HIV Viral Load Suppression</a:t>
                      </a: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p>
                  </a:txBody>
                  <a:tcPr marL="68580" marR="68580" marT="0" marB="0" anchor="ctr">
                    <a:solidFill>
                      <a:srgbClr val="8EAAD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tc>
                <a:tc hMerge="1">
                  <a:txBody>
                    <a:bodyPr/>
                    <a:lstStyle/>
                    <a:p>
                      <a:endParaRPr lang="en-US"/>
                    </a:p>
                  </a:txBody>
                  <a:tcPr/>
                </a:tc>
                <a:tc hMerge="1">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tc>
                <a:tc hMerge="1">
                  <a:txBody>
                    <a:bodyPr/>
                    <a:lstStyle/>
                    <a:p>
                      <a:endParaRPr lang="en-US"/>
                    </a:p>
                  </a:txBody>
                  <a:tcPr/>
                </a:tc>
                <a:tc hMerge="1">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tc>
                <a:extLst>
                  <a:ext uri="{0D108BD9-81ED-4DB2-BD59-A6C34878D82A}">
                    <a16:rowId xmlns:a16="http://schemas.microsoft.com/office/drawing/2014/main" val="1801217435"/>
                  </a:ext>
                </a:extLst>
              </a:tr>
              <a:tr h="1631912">
                <a:tc>
                  <a:txBody>
                    <a:bodyPr/>
                    <a:lstStyle/>
                    <a:p>
                      <a:pPr marL="0" marR="0">
                        <a:spcBef>
                          <a:spcPts val="0"/>
                        </a:spcBef>
                        <a:spcAft>
                          <a:spcPts val="0"/>
                        </a:spcAft>
                      </a:pPr>
                      <a:r>
                        <a:rPr lang="en-US" sz="12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HIV Viral Load Suppression,    </a:t>
                      </a:r>
                      <a:endParaRPr lang="en-US" sz="12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2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Benchmark of 90%</a:t>
                      </a:r>
                      <a:endParaRPr lang="en-US" sz="12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8EAADB"/>
                    </a:solidFill>
                  </a:tcPr>
                </a:tc>
                <a:tc>
                  <a:txBody>
                    <a:bodyPr/>
                    <a:lstStyle/>
                    <a:p>
                      <a:pPr marL="0" marR="0" algn="ctr">
                        <a:spcBef>
                          <a:spcPts val="0"/>
                        </a:spcBef>
                        <a:spcAft>
                          <a:spcPts val="0"/>
                        </a:spcAft>
                      </a:pPr>
                      <a:r>
                        <a:rPr lang="en-US" sz="9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12,679/14,648 with a Viral Load            87%                         -------------------11,667/12,679 92%</a:t>
                      </a:r>
                    </a:p>
                  </a:txBody>
                  <a:tcPr marL="68580" marR="68580" marT="0" marB="0">
                    <a:solidFill>
                      <a:srgbClr val="B4C6E7"/>
                    </a:solidFill>
                  </a:tcPr>
                </a:tc>
                <a:tc>
                  <a:txBody>
                    <a:bodyPr/>
                    <a:lstStyle/>
                    <a:p>
                      <a:pPr marL="0" marR="0" algn="ctr">
                        <a:spcBef>
                          <a:spcPts val="0"/>
                        </a:spcBef>
                        <a:spcAft>
                          <a:spcPts val="0"/>
                        </a:spcAft>
                      </a:pPr>
                      <a:r>
                        <a:rPr lang="en-US" sz="9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12,900/15,385 with a Viral Load          84%</a:t>
                      </a:r>
                      <a:endParaRPr lang="en-US" sz="9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9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a:t>
                      </a:r>
                      <a:r>
                        <a:rPr lang="en-US" sz="9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a:t>
                      </a:r>
                      <a:r>
                        <a:rPr lang="en-US" sz="9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10,856/12,900</a:t>
                      </a:r>
                      <a:endParaRPr lang="en-US" sz="9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9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84%</a:t>
                      </a:r>
                      <a:endParaRPr lang="en-US" sz="9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B4C6E7"/>
                    </a:solidFill>
                  </a:tcPr>
                </a:tc>
                <a:tc>
                  <a:txBody>
                    <a:bodyPr/>
                    <a:lstStyle/>
                    <a:p>
                      <a:endParaRPr lang="en-US" dirty="0"/>
                    </a:p>
                  </a:txBody>
                  <a:tcPr marL="49012" marR="49012" marT="0" marB="0" anchor="ctr">
                    <a:solidFill>
                      <a:srgbClr val="D9E2F3"/>
                    </a:solidFill>
                  </a:tcPr>
                </a:tc>
                <a:tc>
                  <a:txBody>
                    <a:bodyPr/>
                    <a:lstStyle/>
                    <a:p>
                      <a:endParaRPr lang="en-US"/>
                    </a:p>
                  </a:txBody>
                  <a:tcPr marL="49012" marR="49012" marT="0" marB="0" anchor="ctr">
                    <a:solidFill>
                      <a:srgbClr val="D9E2F3"/>
                    </a:solidFill>
                  </a:tcPr>
                </a:tc>
                <a:tc>
                  <a:txBody>
                    <a:bodyPr/>
                    <a:lstStyle/>
                    <a:p>
                      <a:endParaRPr lang="en-US"/>
                    </a:p>
                  </a:txBody>
                  <a:tcPr marL="49012" marR="49012" marT="0" marB="0" anchor="ctr">
                    <a:solidFill>
                      <a:srgbClr val="B4C6E7"/>
                    </a:solidFill>
                  </a:tcPr>
                </a:tc>
                <a:tc>
                  <a:txBody>
                    <a:bodyPr/>
                    <a:lstStyle/>
                    <a:p>
                      <a:endParaRPr lang="en-US" dirty="0"/>
                    </a:p>
                  </a:txBody>
                  <a:tcPr marL="49012" marR="49012" marT="0" marB="0" anchor="ctr">
                    <a:solidFill>
                      <a:srgbClr val="B4C6E7"/>
                    </a:solidFill>
                  </a:tcPr>
                </a:tc>
                <a:tc>
                  <a:txBody>
                    <a:bodyPr/>
                    <a:lstStyle/>
                    <a:p>
                      <a:endParaRPr lang="en-US" dirty="0"/>
                    </a:p>
                  </a:txBody>
                  <a:tcPr marL="49012" marR="49012" marT="0" marB="0" anchor="ctr">
                    <a:solidFill>
                      <a:srgbClr val="D9E2F3"/>
                    </a:solidFill>
                  </a:tcPr>
                </a:tc>
                <a:tc>
                  <a:txBody>
                    <a:bodyPr/>
                    <a:lstStyle/>
                    <a:p>
                      <a:endParaRPr lang="en-US" dirty="0"/>
                    </a:p>
                  </a:txBody>
                  <a:tcPr marL="49012" marR="49012" marT="0" marB="0" anchor="ctr">
                    <a:solidFill>
                      <a:srgbClr val="D9E2F3"/>
                    </a:solidFill>
                  </a:tcPr>
                </a:tc>
                <a:extLst>
                  <a:ext uri="{0D108BD9-81ED-4DB2-BD59-A6C34878D82A}">
                    <a16:rowId xmlns:a16="http://schemas.microsoft.com/office/drawing/2014/main" val="1818226872"/>
                  </a:ext>
                </a:extLst>
              </a:tr>
              <a:tr h="342235">
                <a:tc gridSpan="9">
                  <a:txBody>
                    <a:bodyPr/>
                    <a:lstStyle/>
                    <a:p>
                      <a:pPr marL="0" marR="0" algn="ctr">
                        <a:spcBef>
                          <a:spcPts val="0"/>
                        </a:spcBef>
                        <a:spcAft>
                          <a:spcPts val="0"/>
                        </a:spcAft>
                      </a:pPr>
                      <a:r>
                        <a:rPr lang="en-US" sz="1200" b="1"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Category 8:  Overall Linkage to Ryan White Part B Services</a:t>
                      </a:r>
                    </a:p>
                  </a:txBody>
                  <a:tcPr marL="68580" marR="68580" marT="0" marB="0" anchor="ctr">
                    <a:solidFill>
                      <a:srgbClr val="8EAADB"/>
                    </a:solidFill>
                  </a:tcPr>
                </a:tc>
                <a:tc hMerge="1">
                  <a:txBody>
                    <a:bodyPr/>
                    <a:lstStyle/>
                    <a:p>
                      <a:endParaRPr lang="en-US"/>
                    </a:p>
                  </a:txBody>
                  <a:tcPr/>
                </a:tc>
                <a:tc hMerge="1">
                  <a:txBody>
                    <a:bodyPr/>
                    <a:lstStyle/>
                    <a:p>
                      <a:endParaRPr lang="en-US"/>
                    </a:p>
                  </a:txBody>
                  <a:tcPr>
                    <a:solidFill>
                      <a:srgbClr val="B4C6E7"/>
                    </a:solidFill>
                  </a:tcPr>
                </a:tc>
                <a:tc hMerge="1">
                  <a:txBody>
                    <a:bodyPr/>
                    <a:lstStyle/>
                    <a:p>
                      <a:endParaRPr lang="en-US"/>
                    </a:p>
                  </a:txBody>
                  <a:tcPr/>
                </a:tc>
                <a:tc hMerge="1">
                  <a:txBody>
                    <a:bodyPr/>
                    <a:lstStyle/>
                    <a:p>
                      <a:endParaRPr lang="en-US"/>
                    </a:p>
                  </a:txBody>
                  <a:tcPr>
                    <a:solidFill>
                      <a:srgbClr val="D9E2F3"/>
                    </a:solidFill>
                  </a:tcPr>
                </a:tc>
                <a:tc hMerge="1">
                  <a:txBody>
                    <a:bodyPr/>
                    <a:lstStyle/>
                    <a:p>
                      <a:endParaRPr lang="en-US"/>
                    </a:p>
                  </a:txBody>
                  <a:tcPr/>
                </a:tc>
                <a:tc hMerge="1">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hMerge="1">
                  <a:txBody>
                    <a:bodyPr/>
                    <a:lstStyle/>
                    <a:p>
                      <a:endParaRPr lang="en-US"/>
                    </a:p>
                  </a:txBody>
                  <a:tcPr/>
                </a:tc>
                <a:tc hMerge="1">
                  <a:txBody>
                    <a:bodyPr/>
                    <a:lstStyle/>
                    <a:p>
                      <a:pPr marL="0" marR="0" algn="ctr">
                        <a:spcBef>
                          <a:spcPts val="0"/>
                        </a:spcBef>
                        <a:spcAft>
                          <a:spcPts val="0"/>
                        </a:spcAft>
                      </a:pPr>
                      <a:r>
                        <a:rPr lang="en-US" sz="1200" dirty="0">
                          <a:solidFill>
                            <a:schemeClr val="tx1">
                              <a:lumMod val="85000"/>
                              <a:lumOff val="15000"/>
                            </a:schemeClr>
                          </a:solidFill>
                          <a:effectLst/>
                          <a:latin typeface="Arial" panose="020B0604020202020204" pitchFamily="34" charset="0"/>
                          <a:cs typeface="Arial" panose="020B0604020202020204" pitchFamily="34" charset="0"/>
                        </a:rPr>
                        <a:t> </a:t>
                      </a: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extLst>
                  <a:ext uri="{0D108BD9-81ED-4DB2-BD59-A6C34878D82A}">
                    <a16:rowId xmlns:a16="http://schemas.microsoft.com/office/drawing/2014/main" val="2402080806"/>
                  </a:ext>
                </a:extLst>
              </a:tr>
              <a:tr h="1009877">
                <a:tc>
                  <a:txBody>
                    <a:bodyPr/>
                    <a:lstStyle/>
                    <a:p>
                      <a:pPr marL="0" marR="0">
                        <a:spcBef>
                          <a:spcPts val="0"/>
                        </a:spcBef>
                        <a:spcAft>
                          <a:spcPts val="0"/>
                        </a:spcAft>
                      </a:pPr>
                      <a:r>
                        <a:rPr lang="en-US" sz="1200">
                          <a:solidFill>
                            <a:srgbClr val="262626"/>
                          </a:solidFill>
                          <a:effectLst/>
                          <a:latin typeface="Arial" panose="020B0604020202020204" pitchFamily="34" charset="0"/>
                          <a:ea typeface="Times New Roman" panose="02020603050405020304" pitchFamily="18" charset="0"/>
                          <a:cs typeface="Arial" panose="020B0604020202020204" pitchFamily="34" charset="0"/>
                        </a:rPr>
                        <a:t>Linkage to Ryan White Part B Services,</a:t>
                      </a:r>
                      <a:endParaRPr lang="en-US" sz="120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200">
                          <a:solidFill>
                            <a:srgbClr val="262626"/>
                          </a:solidFill>
                          <a:effectLst/>
                          <a:latin typeface="Arial" panose="020B0604020202020204" pitchFamily="34" charset="0"/>
                          <a:ea typeface="Times New Roman" panose="02020603050405020304" pitchFamily="18" charset="0"/>
                          <a:cs typeface="Arial" panose="020B0604020202020204" pitchFamily="34" charset="0"/>
                        </a:rPr>
                        <a:t>Benchmark of 85%</a:t>
                      </a:r>
                      <a:endParaRPr lang="en-US" sz="120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200">
                          <a:solidFill>
                            <a:srgbClr val="262626"/>
                          </a:solidFill>
                          <a:effectLst/>
                          <a:latin typeface="Arial" panose="020B0604020202020204" pitchFamily="34" charset="0"/>
                          <a:ea typeface="Times New Roman" panose="02020603050405020304" pitchFamily="18" charset="0"/>
                          <a:cs typeface="Arial" panose="020B0604020202020204" pitchFamily="34" charset="0"/>
                        </a:rPr>
                        <a:t> </a:t>
                      </a:r>
                      <a:endParaRPr lang="en-US" sz="120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8EAADB"/>
                    </a:solidFill>
                  </a:tcPr>
                </a:tc>
                <a:tc>
                  <a:txBody>
                    <a:bodyPr/>
                    <a:lstStyle/>
                    <a:p>
                      <a:pPr marL="0" marR="0" algn="ctr">
                        <a:spcBef>
                          <a:spcPts val="0"/>
                        </a:spcBef>
                        <a:spcAft>
                          <a:spcPts val="0"/>
                        </a:spcAft>
                      </a:pPr>
                      <a:r>
                        <a:rPr lang="en-US" sz="12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182/271 67%</a:t>
                      </a:r>
                    </a:p>
                  </a:txBody>
                  <a:tcPr marL="68580" marR="68580" marT="0" marB="0">
                    <a:solidFill>
                      <a:srgbClr val="B4C6E7"/>
                    </a:solidFill>
                  </a:tcPr>
                </a:tc>
                <a:tc>
                  <a:txBody>
                    <a:bodyPr/>
                    <a:lstStyle/>
                    <a:p>
                      <a:pPr marL="0" marR="0" algn="ctr">
                        <a:spcBef>
                          <a:spcPts val="0"/>
                        </a:spcBef>
                        <a:spcAft>
                          <a:spcPts val="0"/>
                        </a:spcAft>
                      </a:pPr>
                      <a:r>
                        <a:rPr lang="en-US" sz="12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135/248, 54%</a:t>
                      </a:r>
                      <a:endParaRPr lang="en-US" sz="12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B4C6E7"/>
                    </a:solidFill>
                  </a:tcPr>
                </a:tc>
                <a:tc>
                  <a:txBody>
                    <a:bodyPr/>
                    <a:lstStyle/>
                    <a:p>
                      <a:pPr marL="0" marR="0">
                        <a:spcBef>
                          <a:spcPts val="0"/>
                        </a:spcBef>
                        <a:spcAft>
                          <a:spcPts val="0"/>
                        </a:spcAft>
                      </a:pPr>
                      <a:endParaRPr lang="en-US" sz="12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solidFill>
                      <a:srgbClr val="D9E2F3"/>
                    </a:solidFill>
                  </a:tcPr>
                </a:tc>
                <a:tc>
                  <a:txBody>
                    <a:bodyPr/>
                    <a:lstStyle/>
                    <a:p>
                      <a:pPr marL="0" marR="0">
                        <a:spcBef>
                          <a:spcPts val="0"/>
                        </a:spcBef>
                        <a:spcAft>
                          <a:spcPts val="0"/>
                        </a:spcAft>
                      </a:pPr>
                      <a:r>
                        <a:rPr lang="en-US" sz="12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 </a:t>
                      </a:r>
                    </a:p>
                  </a:txBody>
                  <a:tcPr marL="0" marR="0" marT="0" marB="0" anchor="ctr">
                    <a:solidFill>
                      <a:srgbClr val="D9E2F3"/>
                    </a:solidFill>
                  </a:tcPr>
                </a:tc>
                <a:tc>
                  <a:txBody>
                    <a:bodyPr/>
                    <a:lstStyle/>
                    <a:p>
                      <a:pPr marL="0" marR="0" algn="ctr">
                        <a:spcBef>
                          <a:spcPts val="0"/>
                        </a:spcBef>
                        <a:spcAft>
                          <a:spcPts val="0"/>
                        </a:spcAft>
                      </a:pP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algn="ctr">
                        <a:spcBef>
                          <a:spcPts val="0"/>
                        </a:spcBef>
                        <a:spcAft>
                          <a:spcPts val="0"/>
                        </a:spcAft>
                      </a:pP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B4C6E7"/>
                    </a:solidFill>
                  </a:tcPr>
                </a:tc>
                <a:tc>
                  <a:txBody>
                    <a:bodyPr/>
                    <a:lstStyle/>
                    <a:p>
                      <a:pPr marL="0" marR="0" algn="ctr">
                        <a:spcBef>
                          <a:spcPts val="0"/>
                        </a:spcBef>
                        <a:spcAft>
                          <a:spcPts val="0"/>
                        </a:spcAft>
                      </a:pP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tc>
                  <a:txBody>
                    <a:bodyPr/>
                    <a:lstStyle/>
                    <a:p>
                      <a:pPr marL="0" marR="0" algn="ctr">
                        <a:spcBef>
                          <a:spcPts val="0"/>
                        </a:spcBef>
                        <a:spcAft>
                          <a:spcPts val="0"/>
                        </a:spcAft>
                      </a:pPr>
                      <a:endParaRPr lang="en-US" sz="12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49012" marR="49012" marT="0" marB="0" anchor="ctr">
                    <a:solidFill>
                      <a:srgbClr val="D9E2F3"/>
                    </a:solidFill>
                  </a:tcPr>
                </a:tc>
                <a:extLst>
                  <a:ext uri="{0D108BD9-81ED-4DB2-BD59-A6C34878D82A}">
                    <a16:rowId xmlns:a16="http://schemas.microsoft.com/office/drawing/2014/main" val="611585083"/>
                  </a:ext>
                </a:extLst>
              </a:tr>
            </a:tbl>
          </a:graphicData>
        </a:graphic>
      </p:graphicFrame>
    </p:spTree>
    <p:extLst>
      <p:ext uri="{BB962C8B-B14F-4D97-AF65-F5344CB8AC3E}">
        <p14:creationId xmlns:p14="http://schemas.microsoft.com/office/powerpoint/2010/main" val="4088276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EFA3A-08E5-9A7C-6216-27766C504655}"/>
              </a:ext>
            </a:extLst>
          </p:cNvPr>
          <p:cNvSpPr>
            <a:spLocks noGrp="1"/>
          </p:cNvSpPr>
          <p:nvPr>
            <p:ph type="title"/>
          </p:nvPr>
        </p:nvSpPr>
        <p:spPr/>
        <p:txBody>
          <a:bodyPr/>
          <a:lstStyle/>
          <a:p>
            <a:pPr algn="ctr"/>
            <a:r>
              <a:rPr lang="en-US" sz="3200" dirty="0"/>
              <a:t>2024 CQI Plan Performance Measures</a:t>
            </a:r>
          </a:p>
        </p:txBody>
      </p:sp>
      <p:sp>
        <p:nvSpPr>
          <p:cNvPr id="3" name="Content Placeholder 2">
            <a:extLst>
              <a:ext uri="{FF2B5EF4-FFF2-40B4-BE49-F238E27FC236}">
                <a16:creationId xmlns:a16="http://schemas.microsoft.com/office/drawing/2014/main" id="{AD750D08-1A1C-8327-2838-3803379190D7}"/>
              </a:ext>
            </a:extLst>
          </p:cNvPr>
          <p:cNvSpPr>
            <a:spLocks noGrp="1"/>
          </p:cNvSpPr>
          <p:nvPr>
            <p:ph idx="1"/>
          </p:nvPr>
        </p:nvSpPr>
        <p:spPr>
          <a:xfrm>
            <a:off x="457200" y="1295400"/>
            <a:ext cx="8229600" cy="4800600"/>
          </a:xfrm>
        </p:spPr>
        <p:txBody>
          <a:bodyPr/>
          <a:lstStyle/>
          <a:p>
            <a:pPr marL="342900" marR="0" lvl="0" indent="-342900">
              <a:spcBef>
                <a:spcPts val="0"/>
              </a:spcBef>
              <a:spcAft>
                <a:spcPts val="0"/>
              </a:spcAft>
              <a:buFont typeface="Symbol" panose="05050102010706020507" pitchFamily="18" charset="2"/>
              <a:buChar char=""/>
            </a:pPr>
            <a:r>
              <a:rPr lang="en-US" sz="17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The Ryan White Part B CQI Plan is not reflective of the totality of services across all funding streams provided by our subrecipients/sub-subrecipients to clients, but rather a selected portion.  </a:t>
            </a:r>
            <a:endParaRPr lang="en-US" sz="17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7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CQI Plan data is obtained from the following funding streams:  Ryan White Part B Base grant, Ryan White Part B AIDS Drug Assistance Program (ADAP) Earmark grant and Ryan White Part B Rebates.</a:t>
            </a:r>
            <a:endParaRPr lang="en-US" sz="17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7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A rolling 12-month calendar year is used for data collection of the 2024 CQI Plan: 1</a:t>
            </a:r>
            <a:r>
              <a:rPr lang="en-US" sz="1700" baseline="300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st</a:t>
            </a:r>
            <a:r>
              <a:rPr lang="en-US" sz="17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 Review Period:  4/1/2023-3/31/2024, 2</a:t>
            </a:r>
            <a:r>
              <a:rPr lang="en-US" sz="1700" baseline="300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nd</a:t>
            </a:r>
            <a:r>
              <a:rPr lang="en-US" sz="17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 Review Period:  7/1/2023-6/30/2024, 3</a:t>
            </a:r>
            <a:r>
              <a:rPr lang="en-US" sz="1700" baseline="300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rd</a:t>
            </a:r>
            <a:r>
              <a:rPr lang="en-US" sz="17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 Review Period:  10/1/2023-9/30/2024, 4</a:t>
            </a:r>
            <a:r>
              <a:rPr lang="en-US" sz="1700" baseline="300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th</a:t>
            </a:r>
            <a:r>
              <a:rPr lang="en-US" sz="17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 Review Period:  1/1/2024-12/31/2024.</a:t>
            </a:r>
            <a:endParaRPr lang="en-US" sz="17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7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Prior to the review period of 2024, CQI Plan HIV Viral Load data was collected from CAREWare and eHARS </a:t>
            </a:r>
            <a:r>
              <a:rPr lang="en-US" sz="1700" u="sng"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only</a:t>
            </a:r>
            <a:r>
              <a:rPr lang="en-US" sz="1700" dirty="0">
                <a:solidFill>
                  <a:srgbClr val="262626"/>
                </a:solidFill>
                <a:effectLst/>
                <a:latin typeface="Arial" panose="020B0604020202020204" pitchFamily="34" charset="0"/>
                <a:ea typeface="Times New Roman" panose="02020603050405020304" pitchFamily="18" charset="0"/>
                <a:cs typeface="Arial" panose="020B0604020202020204" pitchFamily="34" charset="0"/>
              </a:rPr>
              <a:t> and did not include NEDSS.  As of the report period of 4/1/2023-3/31/2024 HIV Viral Load information was obtained from CAREWare, eHARS and NEDSS.</a:t>
            </a:r>
            <a:endParaRPr lang="en-US" sz="170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r>
              <a:rPr lang="en-US" sz="1700" dirty="0">
                <a:latin typeface="Arial" panose="020B0604020202020204" pitchFamily="34" charset="0"/>
                <a:cs typeface="Arial" panose="020B0604020202020204" pitchFamily="34" charset="0"/>
              </a:rPr>
              <a:t>SPBP Annual Retention in Service/re-enrollment data does not include clients who were deceased during the 12-month period, moved out of state, no longer eligible for the program or are on MA and only given 3 months of coverage.</a:t>
            </a:r>
          </a:p>
        </p:txBody>
      </p:sp>
    </p:spTree>
    <p:extLst>
      <p:ext uri="{BB962C8B-B14F-4D97-AF65-F5344CB8AC3E}">
        <p14:creationId xmlns:p14="http://schemas.microsoft.com/office/powerpoint/2010/main" val="950963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389D0-19C6-8F84-E6BC-B62BA2B4100A}"/>
              </a:ext>
            </a:extLst>
          </p:cNvPr>
          <p:cNvSpPr>
            <a:spLocks noGrp="1"/>
          </p:cNvSpPr>
          <p:nvPr>
            <p:ph type="title"/>
          </p:nvPr>
        </p:nvSpPr>
        <p:spPr/>
        <p:txBody>
          <a:bodyPr/>
          <a:lstStyle/>
          <a:p>
            <a:r>
              <a:rPr lang="en-US" dirty="0"/>
              <a:t>MCM Retention - Statewide</a:t>
            </a:r>
          </a:p>
        </p:txBody>
      </p:sp>
      <p:graphicFrame>
        <p:nvGraphicFramePr>
          <p:cNvPr id="4" name="Chart 3">
            <a:extLst>
              <a:ext uri="{FF2B5EF4-FFF2-40B4-BE49-F238E27FC236}">
                <a16:creationId xmlns:a16="http://schemas.microsoft.com/office/drawing/2014/main" id="{70F4216E-E3D7-4F6D-86DB-C0175715AA10}"/>
              </a:ext>
            </a:extLst>
          </p:cNvPr>
          <p:cNvGraphicFramePr>
            <a:graphicFrameLocks/>
          </p:cNvGraphicFramePr>
          <p:nvPr>
            <p:extLst>
              <p:ext uri="{D42A27DB-BD31-4B8C-83A1-F6EECF244321}">
                <p14:modId xmlns:p14="http://schemas.microsoft.com/office/powerpoint/2010/main" val="1502849225"/>
              </p:ext>
            </p:extLst>
          </p:nvPr>
        </p:nvGraphicFramePr>
        <p:xfrm>
          <a:off x="152400" y="1219200"/>
          <a:ext cx="8534400" cy="48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67814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B608C-1FB3-1868-BAD5-3464A47B29BC}"/>
              </a:ext>
            </a:extLst>
          </p:cNvPr>
          <p:cNvSpPr>
            <a:spLocks noGrp="1"/>
          </p:cNvSpPr>
          <p:nvPr>
            <p:ph type="title"/>
          </p:nvPr>
        </p:nvSpPr>
        <p:spPr/>
        <p:txBody>
          <a:bodyPr/>
          <a:lstStyle/>
          <a:p>
            <a:pPr algn="ctr"/>
            <a:r>
              <a:rPr lang="en-US" dirty="0"/>
              <a:t>2025 CQI Plan</a:t>
            </a:r>
          </a:p>
        </p:txBody>
      </p:sp>
      <p:sp>
        <p:nvSpPr>
          <p:cNvPr id="3" name="Content Placeholder 2">
            <a:extLst>
              <a:ext uri="{FF2B5EF4-FFF2-40B4-BE49-F238E27FC236}">
                <a16:creationId xmlns:a16="http://schemas.microsoft.com/office/drawing/2014/main" id="{769FC495-6ED2-A8DA-6ADA-1E2AA69AFEA1}"/>
              </a:ext>
            </a:extLst>
          </p:cNvPr>
          <p:cNvSpPr>
            <a:spLocks noGrp="1"/>
          </p:cNvSpPr>
          <p:nvPr>
            <p:ph idx="1"/>
          </p:nvPr>
        </p:nvSpPr>
        <p:spPr>
          <a:xfrm>
            <a:off x="457200" y="1752600"/>
            <a:ext cx="4800600" cy="4800600"/>
          </a:xfrm>
        </p:spPr>
        <p:txBody>
          <a:bodyPr/>
          <a:lstStyle/>
          <a:p>
            <a:r>
              <a:rPr lang="en-US" dirty="0">
                <a:latin typeface="Arial" panose="020B0604020202020204" pitchFamily="34" charset="0"/>
                <a:cs typeface="Arial" panose="020B0604020202020204" pitchFamily="34" charset="0"/>
              </a:rPr>
              <a:t>CQI Plan Review Checklist</a:t>
            </a:r>
          </a:p>
          <a:p>
            <a:r>
              <a:rPr lang="en-US" dirty="0">
                <a:latin typeface="Arial" panose="020B0604020202020204" pitchFamily="34" charset="0"/>
                <a:cs typeface="Arial" panose="020B0604020202020204" pitchFamily="34" charset="0"/>
              </a:rPr>
              <a:t>Service Category Utilization Report</a:t>
            </a:r>
          </a:p>
          <a:p>
            <a:r>
              <a:rPr lang="en-US" dirty="0">
                <a:latin typeface="Arial" panose="020B0604020202020204" pitchFamily="34" charset="0"/>
                <a:cs typeface="Arial" panose="020B0604020202020204" pitchFamily="34" charset="0"/>
              </a:rPr>
              <a:t>Organizational Assessment Tool</a:t>
            </a:r>
          </a:p>
          <a:p>
            <a:r>
              <a:rPr lang="en-US" dirty="0">
                <a:latin typeface="Arial" panose="020B0604020202020204" pitchFamily="34" charset="0"/>
                <a:cs typeface="Arial" panose="020B0604020202020204" pitchFamily="34" charset="0"/>
              </a:rPr>
              <a:t>CQI Workgroup Members</a:t>
            </a:r>
          </a:p>
          <a:p>
            <a:endParaRPr lang="en-US" dirty="0"/>
          </a:p>
        </p:txBody>
      </p:sp>
      <p:pic>
        <p:nvPicPr>
          <p:cNvPr id="1034" name="Picture 10" descr="In The Works">
            <a:extLst>
              <a:ext uri="{FF2B5EF4-FFF2-40B4-BE49-F238E27FC236}">
                <a16:creationId xmlns:a16="http://schemas.microsoft.com/office/drawing/2014/main" id="{D895D6EA-C34E-E848-4016-6EA16B69009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50560" y="1143000"/>
            <a:ext cx="2743200" cy="480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1980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D175E08F-750D-4137-9877-ACCDA0A1F6BF}"/>
              </a:ext>
            </a:extLst>
          </p:cNvPr>
          <p:cNvSpPr>
            <a:spLocks noGrp="1"/>
          </p:cNvSpPr>
          <p:nvPr>
            <p:ph sz="half" idx="1"/>
          </p:nvPr>
        </p:nvSpPr>
        <p:spPr>
          <a:xfrm>
            <a:off x="379520" y="1143000"/>
            <a:ext cx="4421080" cy="3581399"/>
          </a:xfrm>
        </p:spPr>
        <p:txBody>
          <a:bodyPr/>
          <a:lstStyle/>
          <a:p>
            <a:r>
              <a:rPr lang="en-US" sz="1550" dirty="0">
                <a:latin typeface="Arial" panose="020B0604020202020204" pitchFamily="34" charset="0"/>
                <a:cs typeface="Arial" panose="020B0604020202020204" pitchFamily="34" charset="0"/>
              </a:rPr>
              <a:t>Michelle Schlegelmilch, CQM Coordinator</a:t>
            </a:r>
          </a:p>
          <a:p>
            <a:r>
              <a:rPr lang="en-US" sz="1550" dirty="0">
                <a:latin typeface="Arial" panose="020B0604020202020204" pitchFamily="34" charset="0"/>
                <a:cs typeface="Arial" panose="020B0604020202020204" pitchFamily="34" charset="0"/>
              </a:rPr>
              <a:t>John Haines, ADAP Clinical Manager</a:t>
            </a:r>
          </a:p>
          <a:p>
            <a:r>
              <a:rPr lang="en-US" sz="1550" dirty="0">
                <a:latin typeface="Arial" panose="020B0604020202020204" pitchFamily="34" charset="0"/>
                <a:cs typeface="Arial" panose="020B0604020202020204" pitchFamily="34" charset="0"/>
              </a:rPr>
              <a:t>Nenette Hickey, Sr. Medical Economist</a:t>
            </a:r>
          </a:p>
          <a:p>
            <a:r>
              <a:rPr lang="en-US" sz="1550" dirty="0">
                <a:latin typeface="Arial" panose="020B0604020202020204" pitchFamily="34" charset="0"/>
                <a:cs typeface="Arial" panose="020B0604020202020204" pitchFamily="34" charset="0"/>
              </a:rPr>
              <a:t>Rob Smith, Public Health Program Administrator</a:t>
            </a:r>
          </a:p>
          <a:p>
            <a:r>
              <a:rPr lang="en-US" sz="1550" dirty="0">
                <a:latin typeface="Arial" panose="020B0604020202020204" pitchFamily="34" charset="0"/>
                <a:cs typeface="Arial" panose="020B0604020202020204" pitchFamily="34" charset="0"/>
              </a:rPr>
              <a:t>Monisola Malomo, Epidemiologist</a:t>
            </a:r>
          </a:p>
          <a:p>
            <a:r>
              <a:rPr lang="en-US" sz="1550" dirty="0">
                <a:latin typeface="Arial" panose="020B0604020202020204" pitchFamily="34" charset="0"/>
                <a:cs typeface="Arial" panose="020B0604020202020204" pitchFamily="34" charset="0"/>
              </a:rPr>
              <a:t>Jan Davis, Public Health Program Administrator</a:t>
            </a:r>
          </a:p>
          <a:p>
            <a:r>
              <a:rPr lang="en-US" sz="1550" dirty="0">
                <a:latin typeface="Arial" panose="020B0604020202020204" pitchFamily="34" charset="0"/>
                <a:cs typeface="Arial" panose="020B0604020202020204" pitchFamily="34" charset="0"/>
              </a:rPr>
              <a:t>Aditi Anand, Prevention Data to Care</a:t>
            </a:r>
          </a:p>
          <a:p>
            <a:r>
              <a:rPr lang="en-US" sz="1550" dirty="0">
                <a:latin typeface="Arial" panose="020B0604020202020204" pitchFamily="34" charset="0"/>
                <a:cs typeface="Arial" panose="020B0604020202020204" pitchFamily="34" charset="0"/>
              </a:rPr>
              <a:t>Shane Cobert, HPG</a:t>
            </a:r>
          </a:p>
          <a:p>
            <a:r>
              <a:rPr lang="en-US" sz="1550" dirty="0">
                <a:latin typeface="Arial" panose="020B0604020202020204" pitchFamily="34" charset="0"/>
                <a:cs typeface="Arial" panose="020B0604020202020204" pitchFamily="34" charset="0"/>
              </a:rPr>
              <a:t>Katherine Haar, FHCCP region and HPG</a:t>
            </a:r>
          </a:p>
          <a:p>
            <a:pPr marL="457200" lvl="1" indent="0">
              <a:buNone/>
            </a:pPr>
            <a:endParaRPr lang="en-US" sz="1600" i="1" dirty="0">
              <a:latin typeface="Arial" panose="020B0604020202020204" pitchFamily="34" charset="0"/>
              <a:cs typeface="Arial" panose="020B0604020202020204" pitchFamily="34" charset="0"/>
            </a:endParaRPr>
          </a:p>
          <a:p>
            <a:pPr lvl="1"/>
            <a:endParaRPr lang="en-US" sz="1600" i="1" dirty="0">
              <a:latin typeface="Arial" panose="020B0604020202020204" pitchFamily="34" charset="0"/>
              <a:cs typeface="Arial" panose="020B0604020202020204" pitchFamily="34" charset="0"/>
            </a:endParaRPr>
          </a:p>
          <a:p>
            <a:pPr marL="457200" lvl="1" indent="0">
              <a:buNone/>
            </a:pPr>
            <a:endParaRPr lang="en-US" sz="1600" i="1" dirty="0"/>
          </a:p>
        </p:txBody>
      </p:sp>
      <p:sp>
        <p:nvSpPr>
          <p:cNvPr id="5" name="Content Placeholder 3">
            <a:extLst>
              <a:ext uri="{FF2B5EF4-FFF2-40B4-BE49-F238E27FC236}">
                <a16:creationId xmlns:a16="http://schemas.microsoft.com/office/drawing/2014/main" id="{E6E382C2-11DB-48D7-858A-FFF5137219F3}"/>
              </a:ext>
            </a:extLst>
          </p:cNvPr>
          <p:cNvSpPr txBox="1">
            <a:spLocks/>
          </p:cNvSpPr>
          <p:nvPr/>
        </p:nvSpPr>
        <p:spPr>
          <a:xfrm>
            <a:off x="4646720" y="1143000"/>
            <a:ext cx="3962400" cy="5524500"/>
          </a:xfrm>
          <a:prstGeom prst="rect">
            <a:avLst/>
          </a:prstGeom>
        </p:spPr>
        <p:txBody>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3"/>
              </a:buBlip>
              <a:defRPr sz="2800">
                <a:solidFill>
                  <a:schemeClr val="tx1"/>
                </a:solidFill>
                <a:latin typeface="+mn-lt"/>
              </a:defRPr>
            </a:lvl2pPr>
            <a:lvl3pPr marL="1143000" indent="-228600" algn="l" rtl="0" eaLnBrk="1" fontAlgn="base" hangingPunct="1">
              <a:spcBef>
                <a:spcPct val="20000"/>
              </a:spcBef>
              <a:spcAft>
                <a:spcPct val="0"/>
              </a:spcAft>
              <a:buBlip>
                <a:blip r:embed="rId3"/>
              </a:buBlip>
              <a:defRPr sz="2400">
                <a:solidFill>
                  <a:schemeClr val="tx1"/>
                </a:solidFill>
                <a:latin typeface="+mn-lt"/>
              </a:defRPr>
            </a:lvl3pPr>
            <a:lvl4pPr marL="1600200" indent="-228600" algn="l" rtl="0" eaLnBrk="1" fontAlgn="base" hangingPunct="1">
              <a:spcBef>
                <a:spcPct val="20000"/>
              </a:spcBef>
              <a:spcAft>
                <a:spcPct val="0"/>
              </a:spcAft>
              <a:buBlip>
                <a:blip r:embed="rId3"/>
              </a:buBlip>
              <a:defRPr sz="2000">
                <a:solidFill>
                  <a:schemeClr val="tx1"/>
                </a:solidFill>
                <a:latin typeface="+mn-lt"/>
              </a:defRPr>
            </a:lvl4pPr>
            <a:lvl5pPr marL="2057400" indent="-228600" algn="l" rtl="0" eaLnBrk="1" fontAlgn="base" hangingPunct="1">
              <a:spcBef>
                <a:spcPct val="20000"/>
              </a:spcBef>
              <a:spcAft>
                <a:spcPct val="0"/>
              </a:spcAft>
              <a:buBlip>
                <a:blip r:embed="rId3"/>
              </a:buBlip>
              <a:defRPr sz="2000">
                <a:solidFill>
                  <a:schemeClr val="tx1"/>
                </a:solidFill>
                <a:latin typeface="+mn-lt"/>
              </a:defRPr>
            </a:lvl5pPr>
            <a:lvl6pPr marL="2514600" indent="-228600" algn="l" rtl="0" eaLnBrk="1" fontAlgn="base" hangingPunct="1">
              <a:spcBef>
                <a:spcPct val="20000"/>
              </a:spcBef>
              <a:spcAft>
                <a:spcPct val="0"/>
              </a:spcAft>
              <a:buBlip>
                <a:blip r:embed="rId3"/>
              </a:buBlip>
              <a:defRPr sz="2000">
                <a:solidFill>
                  <a:schemeClr val="tx1"/>
                </a:solidFill>
                <a:latin typeface="+mn-lt"/>
              </a:defRPr>
            </a:lvl6pPr>
            <a:lvl7pPr marL="2971800" indent="-228600" algn="l" rtl="0" eaLnBrk="1" fontAlgn="base" hangingPunct="1">
              <a:spcBef>
                <a:spcPct val="20000"/>
              </a:spcBef>
              <a:spcAft>
                <a:spcPct val="0"/>
              </a:spcAft>
              <a:buBlip>
                <a:blip r:embed="rId3"/>
              </a:buBlip>
              <a:defRPr sz="2000">
                <a:solidFill>
                  <a:schemeClr val="tx1"/>
                </a:solidFill>
                <a:latin typeface="+mn-lt"/>
              </a:defRPr>
            </a:lvl7pPr>
            <a:lvl8pPr marL="3429000" indent="-228600" algn="l" rtl="0" eaLnBrk="1" fontAlgn="base" hangingPunct="1">
              <a:spcBef>
                <a:spcPct val="20000"/>
              </a:spcBef>
              <a:spcAft>
                <a:spcPct val="0"/>
              </a:spcAft>
              <a:buBlip>
                <a:blip r:embed="rId3"/>
              </a:buBlip>
              <a:defRPr sz="2000">
                <a:solidFill>
                  <a:schemeClr val="tx1"/>
                </a:solidFill>
                <a:latin typeface="+mn-lt"/>
              </a:defRPr>
            </a:lvl8pPr>
            <a:lvl9pPr marL="3886200" indent="-228600" algn="l" rtl="0" eaLnBrk="1" fontAlgn="base" hangingPunct="1">
              <a:spcBef>
                <a:spcPct val="20000"/>
              </a:spcBef>
              <a:spcAft>
                <a:spcPct val="0"/>
              </a:spcAft>
              <a:buBlip>
                <a:blip r:embed="rId3"/>
              </a:buBlip>
              <a:defRPr sz="2000">
                <a:solidFill>
                  <a:schemeClr val="tx1"/>
                </a:solidFill>
                <a:latin typeface="+mn-lt"/>
              </a:defRPr>
            </a:lvl9pPr>
          </a:lstStyle>
          <a:p>
            <a:r>
              <a:rPr lang="en-US" sz="1550" kern="0" dirty="0">
                <a:latin typeface="Arial" panose="020B0604020202020204" pitchFamily="34" charset="0"/>
                <a:cs typeface="Arial" panose="020B0604020202020204" pitchFamily="34" charset="0"/>
              </a:rPr>
              <a:t>Simran Basnet, FHCCP region</a:t>
            </a:r>
          </a:p>
          <a:p>
            <a:r>
              <a:rPr lang="en-US" sz="1550" kern="0" dirty="0">
                <a:latin typeface="Arial" panose="020B0604020202020204" pitchFamily="34" charset="0"/>
                <a:cs typeface="Arial" panose="020B0604020202020204" pitchFamily="34" charset="0"/>
              </a:rPr>
              <a:t>Zach Wise, FHCCP region</a:t>
            </a:r>
          </a:p>
          <a:p>
            <a:r>
              <a:rPr lang="en-US" sz="1550" kern="0" dirty="0">
                <a:latin typeface="Arial" panose="020B0604020202020204" pitchFamily="34" charset="0"/>
                <a:cs typeface="Arial" panose="020B0604020202020204" pitchFamily="34" charset="0"/>
              </a:rPr>
              <a:t>Amanda Ruggerio, UWWV region</a:t>
            </a:r>
          </a:p>
          <a:p>
            <a:r>
              <a:rPr lang="en-US" sz="1550" kern="0" dirty="0">
                <a:latin typeface="Arial" panose="020B0604020202020204" pitchFamily="34" charset="0"/>
                <a:cs typeface="Arial" panose="020B0604020202020204" pitchFamily="34" charset="0"/>
              </a:rPr>
              <a:t>Gita Krull-Aquila, Division of HIV Health (formerly AACO region)	</a:t>
            </a:r>
          </a:p>
          <a:p>
            <a:r>
              <a:rPr lang="en-US" sz="1550" kern="0" dirty="0">
                <a:latin typeface="Arial" panose="020B0604020202020204" pitchFamily="34" charset="0"/>
                <a:cs typeface="Arial" panose="020B0604020202020204" pitchFamily="34" charset="0"/>
              </a:rPr>
              <a:t>Rachel Schaffer, JFH region &amp; HPG</a:t>
            </a:r>
          </a:p>
          <a:p>
            <a:r>
              <a:rPr lang="en-US" sz="1550" kern="0" dirty="0">
                <a:latin typeface="Arial" panose="020B0604020202020204" pitchFamily="34" charset="0"/>
                <a:cs typeface="Arial" panose="020B0604020202020204" pitchFamily="34" charset="0"/>
              </a:rPr>
              <a:t>Holly Megnin, PA Thrive Partnership (formally Clarion region)</a:t>
            </a:r>
          </a:p>
          <a:p>
            <a:r>
              <a:rPr lang="en-US" sz="1550" kern="0" dirty="0">
                <a:latin typeface="Arial" panose="020B0604020202020204" pitchFamily="34" charset="0"/>
                <a:cs typeface="Arial" panose="020B0604020202020204" pitchFamily="34" charset="0"/>
              </a:rPr>
              <a:t>Melissa Yeany, PA Thrive Partnership (formally Clarion region)</a:t>
            </a:r>
          </a:p>
          <a:p>
            <a:r>
              <a:rPr lang="en-US" sz="1550" kern="0" dirty="0">
                <a:latin typeface="Arial" panose="020B0604020202020204" pitchFamily="34" charset="0"/>
                <a:cs typeface="Arial" panose="020B0604020202020204" pitchFamily="34" charset="0"/>
              </a:rPr>
              <a:t>Vickey McKinzey-Gonzalez, AIDSNET region</a:t>
            </a:r>
          </a:p>
          <a:p>
            <a:r>
              <a:rPr lang="en-US" sz="1550" kern="0" dirty="0">
                <a:latin typeface="Arial" panose="020B0604020202020204" pitchFamily="34" charset="0"/>
                <a:cs typeface="Arial" panose="020B0604020202020204" pitchFamily="34" charset="0"/>
              </a:rPr>
              <a:t>Carol Vanderhoff, AIDSNET region</a:t>
            </a:r>
          </a:p>
          <a:p>
            <a:r>
              <a:rPr lang="en-US" sz="1550" kern="0" dirty="0">
                <a:latin typeface="Arial" panose="020B0604020202020204" pitchFamily="34" charset="0"/>
                <a:cs typeface="Arial" panose="020B0604020202020204" pitchFamily="34" charset="0"/>
              </a:rPr>
              <a:t>Samantha DeFeo, NCDAC region</a:t>
            </a:r>
          </a:p>
          <a:p>
            <a:r>
              <a:rPr lang="en-US" sz="1550" kern="0" dirty="0">
                <a:latin typeface="Arial" panose="020B0604020202020204" pitchFamily="34" charset="0"/>
                <a:cs typeface="Arial" panose="020B0604020202020204" pitchFamily="34" charset="0"/>
              </a:rPr>
              <a:t>Natasha Gorham, NCDAD region &amp; HPG</a:t>
            </a:r>
          </a:p>
          <a:p>
            <a:endParaRPr lang="en-US" sz="1600" kern="0" dirty="0"/>
          </a:p>
        </p:txBody>
      </p:sp>
      <p:grpSp>
        <p:nvGrpSpPr>
          <p:cNvPr id="6" name="Group 5">
            <a:extLst>
              <a:ext uri="{FF2B5EF4-FFF2-40B4-BE49-F238E27FC236}">
                <a16:creationId xmlns:a16="http://schemas.microsoft.com/office/drawing/2014/main" id="{443A2982-61D9-4BA4-81A9-B476329FA126}"/>
              </a:ext>
            </a:extLst>
          </p:cNvPr>
          <p:cNvGrpSpPr/>
          <p:nvPr/>
        </p:nvGrpSpPr>
        <p:grpSpPr>
          <a:xfrm>
            <a:off x="338091" y="4343401"/>
            <a:ext cx="4308629" cy="2324099"/>
            <a:chOff x="338091" y="4310851"/>
            <a:chExt cx="8429348" cy="1546671"/>
          </a:xfrm>
        </p:grpSpPr>
        <p:sp>
          <p:nvSpPr>
            <p:cNvPr id="7" name="Rectangle 6">
              <a:extLst>
                <a:ext uri="{FF2B5EF4-FFF2-40B4-BE49-F238E27FC236}">
                  <a16:creationId xmlns:a16="http://schemas.microsoft.com/office/drawing/2014/main" id="{34286E03-B2E3-4473-B18C-45CB79E5A1B8}"/>
                </a:ext>
              </a:extLst>
            </p:cNvPr>
            <p:cNvSpPr/>
            <p:nvPr/>
          </p:nvSpPr>
          <p:spPr>
            <a:xfrm>
              <a:off x="338091" y="4326517"/>
              <a:ext cx="8429348" cy="1531005"/>
            </a:xfrm>
            <a:prstGeom prst="rect">
              <a:avLst/>
            </a:prstGeom>
            <a:solidFill>
              <a:srgbClr val="B0D3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6C0D42A-C13F-4711-A889-C6E040AE7268}"/>
                </a:ext>
              </a:extLst>
            </p:cNvPr>
            <p:cNvSpPr txBox="1"/>
            <p:nvPr/>
          </p:nvSpPr>
          <p:spPr>
            <a:xfrm>
              <a:off x="376561" y="4310851"/>
              <a:ext cx="8266220" cy="1208456"/>
            </a:xfrm>
            <a:prstGeom prst="rect">
              <a:avLst/>
            </a:prstGeom>
            <a:noFill/>
          </p:spPr>
          <p:txBody>
            <a:bodyPr wrap="square" rtlCol="0">
              <a:spAutoFit/>
            </a:bodyPr>
            <a:lstStyle/>
            <a:p>
              <a:pPr marL="347472" lvl="1" indent="-285750">
                <a:buFont typeface="Arial" panose="020B0604020202020204" pitchFamily="34" charset="0"/>
                <a:buChar char="•"/>
              </a:pPr>
              <a:r>
                <a:rPr lang="en-US" sz="1600" i="1" dirty="0">
                  <a:latin typeface="Arial" panose="020B0604020202020204" pitchFamily="34" charset="0"/>
                  <a:cs typeface="Arial" panose="020B0604020202020204" pitchFamily="34" charset="0"/>
                </a:rPr>
                <a:t>HPG serves as the Quality Management Advisory Committee (QMAC) and the committee helps to provide oversight for the CQI Plan.</a:t>
              </a:r>
            </a:p>
            <a:p>
              <a:pPr marL="633222" lvl="1" indent="-285750">
                <a:buFont typeface="Arial" panose="020B0604020202020204" pitchFamily="34" charset="0"/>
                <a:buChar char="•"/>
              </a:pPr>
              <a:endParaRPr lang="en-US" sz="1600" i="1" dirty="0">
                <a:latin typeface="Arial" panose="020B0604020202020204" pitchFamily="34" charset="0"/>
                <a:cs typeface="Arial" panose="020B0604020202020204" pitchFamily="34" charset="0"/>
              </a:endParaRPr>
            </a:p>
            <a:p>
              <a:pPr marL="347472" lvl="1" indent="-285750">
                <a:buFont typeface="Arial" panose="020B0604020202020204" pitchFamily="34" charset="0"/>
                <a:buChar char="•"/>
              </a:pPr>
              <a:r>
                <a:rPr lang="en-US" sz="1600" i="1" dirty="0">
                  <a:latin typeface="Arial" panose="020B0604020202020204" pitchFamily="34" charset="0"/>
                  <a:cs typeface="Arial" panose="020B0604020202020204" pitchFamily="34" charset="0"/>
                </a:rPr>
                <a:t>The HPG QMAC delegates CQI Plan responsibilities to the CQI Work Group.</a:t>
              </a:r>
            </a:p>
          </p:txBody>
        </p:sp>
      </p:grpSp>
      <p:sp>
        <p:nvSpPr>
          <p:cNvPr id="9" name="Title 1">
            <a:extLst>
              <a:ext uri="{FF2B5EF4-FFF2-40B4-BE49-F238E27FC236}">
                <a16:creationId xmlns:a16="http://schemas.microsoft.com/office/drawing/2014/main" id="{2BE74402-69D0-4141-B02B-F857EEE1FB0C}"/>
              </a:ext>
            </a:extLst>
          </p:cNvPr>
          <p:cNvSpPr>
            <a:spLocks noGrp="1"/>
          </p:cNvSpPr>
          <p:nvPr>
            <p:ph type="title"/>
          </p:nvPr>
        </p:nvSpPr>
        <p:spPr>
          <a:xfrm>
            <a:off x="571500" y="190500"/>
            <a:ext cx="7924800" cy="609600"/>
          </a:xfrm>
        </p:spPr>
        <p:txBody>
          <a:bodyPr/>
          <a:lstStyle/>
          <a:p>
            <a:pPr algn="ctr"/>
            <a:r>
              <a:rPr lang="en-US" sz="2800" dirty="0"/>
              <a:t>2023-2024 CQI Workgroup Members</a:t>
            </a:r>
          </a:p>
        </p:txBody>
      </p:sp>
    </p:spTree>
    <p:extLst>
      <p:ext uri="{BB962C8B-B14F-4D97-AF65-F5344CB8AC3E}">
        <p14:creationId xmlns:p14="http://schemas.microsoft.com/office/powerpoint/2010/main" val="348936926"/>
      </p:ext>
    </p:extLst>
  </p:cSld>
  <p:clrMapOvr>
    <a:masterClrMapping/>
  </p:clrMapOvr>
</p:sld>
</file>

<file path=ppt/theme/theme1.xml><?xml version="1.0" encoding="utf-8"?>
<a:theme xmlns:a="http://schemas.openxmlformats.org/drawingml/2006/main" name="DOH_Master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C0FEC0B861E4049BB8B581ED133316F" ma:contentTypeVersion="7" ma:contentTypeDescription="Create a new document." ma:contentTypeScope="" ma:versionID="79eddc2ceb0398341a66095f20bc6e4b">
  <xsd:schema xmlns:xsd="http://www.w3.org/2001/XMLSchema" xmlns:xs="http://www.w3.org/2001/XMLSchema" xmlns:p="http://schemas.microsoft.com/office/2006/metadata/properties" xmlns:ns3="c8744654-2ac6-4147-bdc7-f64f19cd823f" targetNamespace="http://schemas.microsoft.com/office/2006/metadata/properties" ma:root="true" ma:fieldsID="dd42ba4bc0ffe2092cad323187232690" ns3:_="">
    <xsd:import namespace="c8744654-2ac6-4147-bdc7-f64f19cd823f"/>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744654-2ac6-4147-bdc7-f64f19cd82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F32018C-BFD4-492D-9F2E-9342527E5C4D}">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c8744654-2ac6-4147-bdc7-f64f19cd823f"/>
    <ds:schemaRef ds:uri="http://www.w3.org/XML/1998/namespace"/>
    <ds:schemaRef ds:uri="http://purl.org/dc/dcmitype/"/>
  </ds:schemaRefs>
</ds:datastoreItem>
</file>

<file path=customXml/itemProps2.xml><?xml version="1.0" encoding="utf-8"?>
<ds:datastoreItem xmlns:ds="http://schemas.openxmlformats.org/officeDocument/2006/customXml" ds:itemID="{8E3E226D-5B6A-4B8E-AD87-3D2ED1818503}">
  <ds:schemaRefs>
    <ds:schemaRef ds:uri="http://schemas.microsoft.com/sharepoint/v3/contenttype/forms"/>
  </ds:schemaRefs>
</ds:datastoreItem>
</file>

<file path=customXml/itemProps3.xml><?xml version="1.0" encoding="utf-8"?>
<ds:datastoreItem xmlns:ds="http://schemas.openxmlformats.org/officeDocument/2006/customXml" ds:itemID="{B0488EA8-2D68-4830-AD04-EEA000FD34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744654-2ac6-4147-bdc7-f64f19cd82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DOH_Master Template</Template>
  <TotalTime>19013</TotalTime>
  <Words>2431</Words>
  <Application>Microsoft Office PowerPoint</Application>
  <PresentationFormat>On-screen Show (4:3)</PresentationFormat>
  <Paragraphs>254</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Arial</vt:lpstr>
      <vt:lpstr>Calibri</vt:lpstr>
      <vt:lpstr>Symbol</vt:lpstr>
      <vt:lpstr>Verdana</vt:lpstr>
      <vt:lpstr>DOH_Master Template</vt:lpstr>
      <vt:lpstr>PowerPoint Presentation</vt:lpstr>
      <vt:lpstr>2024 CQI Plan Performance Measures</vt:lpstr>
      <vt:lpstr>2024 CQI Performance Measures</vt:lpstr>
      <vt:lpstr>2024 CQI Performance Measures</vt:lpstr>
      <vt:lpstr>2024 CQI Performance Measures</vt:lpstr>
      <vt:lpstr>2024 CQI Plan Performance Measures</vt:lpstr>
      <vt:lpstr>MCM Retention - Statewide</vt:lpstr>
      <vt:lpstr>2025 CQI Plan</vt:lpstr>
      <vt:lpstr>2023-2024 CQI Workgroup Members</vt:lpstr>
      <vt:lpstr>PowerPoint Presentation</vt:lpstr>
    </vt:vector>
  </TitlesOfParts>
  <Company>Pennsylvania Department of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Coleman, Yasmin</dc:creator>
  <cp:lastModifiedBy>Schlegelmilch, Michelle</cp:lastModifiedBy>
  <cp:revision>61</cp:revision>
  <dcterms:created xsi:type="dcterms:W3CDTF">2016-02-12T19:16:44Z</dcterms:created>
  <dcterms:modified xsi:type="dcterms:W3CDTF">2024-06-28T15:16:46Z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0x0101002C0FEC0B861E4049BB8B581ED133316F</vt:lpwstr>
  </property>
  <property fmtid="{D5CDD505-2E9C-101B-9397-08002B2CF9AE}" pid="3" name="DeputateBureauOffice">
    <vt:lpwstr>2;#Office of Communications|19b2fdd1-c8d3-44e1-ae64-439b97c479a5</vt:lpwstr>
  </property>
  <property fmtid="{D5CDD505-2E9C-101B-9397-08002B2CF9AE}" pid="4" name="_dlc_DocIdItemGuid">
    <vt:lpwstr>8b15d228-47fd-4e1d-bd74-ecb07d7124a1</vt:lpwstr>
  </property>
</Properties>
</file>