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9"/>
  </p:notesMasterIdLst>
  <p:sldIdLst>
    <p:sldId id="256" r:id="rId2"/>
    <p:sldId id="309" r:id="rId3"/>
    <p:sldId id="258" r:id="rId4"/>
    <p:sldId id="308" r:id="rId5"/>
    <p:sldId id="292" r:id="rId6"/>
    <p:sldId id="260" r:id="rId7"/>
    <p:sldId id="293" r:id="rId8"/>
    <p:sldId id="283" r:id="rId9"/>
    <p:sldId id="276" r:id="rId10"/>
    <p:sldId id="302" r:id="rId11"/>
    <p:sldId id="262" r:id="rId12"/>
    <p:sldId id="284" r:id="rId13"/>
    <p:sldId id="267" r:id="rId14"/>
    <p:sldId id="286" r:id="rId15"/>
    <p:sldId id="291" r:id="rId16"/>
    <p:sldId id="285" r:id="rId17"/>
    <p:sldId id="271" r:id="rId18"/>
    <p:sldId id="273" r:id="rId19"/>
    <p:sldId id="290" r:id="rId20"/>
    <p:sldId id="272" r:id="rId21"/>
    <p:sldId id="275" r:id="rId22"/>
    <p:sldId id="303" r:id="rId23"/>
    <p:sldId id="295" r:id="rId24"/>
    <p:sldId id="289" r:id="rId25"/>
    <p:sldId id="299" r:id="rId26"/>
    <p:sldId id="296" r:id="rId27"/>
    <p:sldId id="274" r:id="rId28"/>
    <p:sldId id="305" r:id="rId29"/>
    <p:sldId id="306" r:id="rId30"/>
    <p:sldId id="307" r:id="rId31"/>
    <p:sldId id="277" r:id="rId32"/>
    <p:sldId id="281" r:id="rId33"/>
    <p:sldId id="297" r:id="rId34"/>
    <p:sldId id="264" r:id="rId35"/>
    <p:sldId id="265" r:id="rId36"/>
    <p:sldId id="279" r:id="rId37"/>
    <p:sldId id="280" r:id="rId38"/>
    <p:sldId id="288" r:id="rId39"/>
    <p:sldId id="259" r:id="rId40"/>
    <p:sldId id="270" r:id="rId41"/>
    <p:sldId id="300" r:id="rId42"/>
    <p:sldId id="268" r:id="rId43"/>
    <p:sldId id="261" r:id="rId44"/>
    <p:sldId id="263" r:id="rId45"/>
    <p:sldId id="287" r:id="rId46"/>
    <p:sldId id="282" r:id="rId47"/>
    <p:sldId id="278"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varScale="1">
        <p:scale>
          <a:sx n="63" d="100"/>
          <a:sy n="63" d="100"/>
        </p:scale>
        <p:origin x="8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71E8B-28BE-41E7-AA54-1A297FB4E0C9}" type="datetimeFigureOut">
              <a:rPr lang="en-US" smtClean="0"/>
              <a:t>7/7/2024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2EC93-016B-4AE3-A05F-8FE483F9BA88}" type="slidenum">
              <a:rPr lang="en-US" smtClean="0"/>
              <a:t>‹#›</a:t>
            </a:fld>
            <a:endParaRPr lang="en-US"/>
          </a:p>
        </p:txBody>
      </p:sp>
    </p:spTree>
    <p:extLst>
      <p:ext uri="{BB962C8B-B14F-4D97-AF65-F5344CB8AC3E}">
        <p14:creationId xmlns:p14="http://schemas.microsoft.com/office/powerpoint/2010/main" val="2977323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2EC93-016B-4AE3-A05F-8FE483F9BA88}" type="slidenum">
              <a:rPr lang="en-US" smtClean="0"/>
              <a:t>20</a:t>
            </a:fld>
            <a:endParaRPr lang="en-US"/>
          </a:p>
        </p:txBody>
      </p:sp>
    </p:spTree>
    <p:extLst>
      <p:ext uri="{BB962C8B-B14F-4D97-AF65-F5344CB8AC3E}">
        <p14:creationId xmlns:p14="http://schemas.microsoft.com/office/powerpoint/2010/main" val="400550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7/5/2024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7/5/2024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jwatch.org/10.1056/AC199607010000006" TargetMode="External"/><Relationship Id="rId2" Type="http://schemas.openxmlformats.org/officeDocument/2006/relationships/hyperlink" Target="https://www.jwatch.org/10.1056/AC199708010000004"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statepi.jhsph.edu/mwcc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4969-15AA-4831-A5D0-E3678578127E}"/>
              </a:ext>
            </a:extLst>
          </p:cNvPr>
          <p:cNvSpPr>
            <a:spLocks noGrp="1"/>
          </p:cNvSpPr>
          <p:nvPr>
            <p:ph type="ctrTitle"/>
          </p:nvPr>
        </p:nvSpPr>
        <p:spPr/>
        <p:txBody>
          <a:bodyPr/>
          <a:lstStyle/>
          <a:p>
            <a:r>
              <a:rPr lang="en-US" dirty="0"/>
              <a:t>40 Years of the Pitt </a:t>
            </a:r>
            <a:r>
              <a:rPr lang="en-US" dirty="0" err="1"/>
              <a:t>Mens</a:t>
            </a:r>
            <a:r>
              <a:rPr lang="en-US" dirty="0"/>
              <a:t> Study</a:t>
            </a:r>
            <a:br>
              <a:rPr lang="en-US" dirty="0"/>
            </a:br>
            <a:r>
              <a:rPr lang="en-US" sz="2400" b="1" dirty="0"/>
              <a:t>How Community Creates Better Research</a:t>
            </a:r>
            <a:endParaRPr lang="en-US" b="1" dirty="0"/>
          </a:p>
        </p:txBody>
      </p:sp>
      <p:sp>
        <p:nvSpPr>
          <p:cNvPr id="3" name="Subtitle 2">
            <a:extLst>
              <a:ext uri="{FF2B5EF4-FFF2-40B4-BE49-F238E27FC236}">
                <a16:creationId xmlns:a16="http://schemas.microsoft.com/office/drawing/2014/main" id="{2E842AE8-0136-4187-9DBF-360B38AC5CAA}"/>
              </a:ext>
            </a:extLst>
          </p:cNvPr>
          <p:cNvSpPr>
            <a:spLocks noGrp="1"/>
          </p:cNvSpPr>
          <p:nvPr>
            <p:ph type="subTitle" idx="1"/>
          </p:nvPr>
        </p:nvSpPr>
        <p:spPr/>
        <p:txBody>
          <a:bodyPr/>
          <a:lstStyle/>
          <a:p>
            <a:r>
              <a:rPr lang="en-US" dirty="0"/>
              <a:t>Ken Ho, md, mph</a:t>
            </a:r>
          </a:p>
          <a:p>
            <a:r>
              <a:rPr lang="en-US" dirty="0"/>
              <a:t>7/10/2024</a:t>
            </a:r>
          </a:p>
        </p:txBody>
      </p:sp>
      <p:pic>
        <p:nvPicPr>
          <p:cNvPr id="4" name="Picture 3">
            <a:extLst>
              <a:ext uri="{FF2B5EF4-FFF2-40B4-BE49-F238E27FC236}">
                <a16:creationId xmlns:a16="http://schemas.microsoft.com/office/drawing/2014/main" id="{BBFAC181-E0C4-4D5A-A095-4296DF1E6AA2}"/>
              </a:ext>
            </a:extLst>
          </p:cNvPr>
          <p:cNvPicPr>
            <a:picLocks noChangeAspect="1"/>
          </p:cNvPicPr>
          <p:nvPr/>
        </p:nvPicPr>
        <p:blipFill>
          <a:blip r:embed="rId2"/>
          <a:stretch>
            <a:fillRect/>
          </a:stretch>
        </p:blipFill>
        <p:spPr>
          <a:xfrm>
            <a:off x="9575885" y="4297929"/>
            <a:ext cx="2285280" cy="2224542"/>
          </a:xfrm>
          <a:prstGeom prst="rect">
            <a:avLst/>
          </a:prstGeom>
        </p:spPr>
      </p:pic>
    </p:spTree>
    <p:extLst>
      <p:ext uri="{BB962C8B-B14F-4D97-AF65-F5344CB8AC3E}">
        <p14:creationId xmlns:p14="http://schemas.microsoft.com/office/powerpoint/2010/main" val="239260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8A17-6012-4F60-BE7F-210C3B8CB0F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00FD6011-E328-49C4-ABC3-B89B8BFD2531}"/>
              </a:ext>
            </a:extLst>
          </p:cNvPr>
          <p:cNvPicPr>
            <a:picLocks noGrp="1" noChangeAspect="1"/>
          </p:cNvPicPr>
          <p:nvPr>
            <p:ph idx="1"/>
          </p:nvPr>
        </p:nvPicPr>
        <p:blipFill>
          <a:blip r:embed="rId2"/>
          <a:stretch>
            <a:fillRect/>
          </a:stretch>
        </p:blipFill>
        <p:spPr>
          <a:xfrm>
            <a:off x="434975" y="3325455"/>
            <a:ext cx="3014796" cy="2463959"/>
          </a:xfrm>
          <a:prstGeom prst="rect">
            <a:avLst/>
          </a:prstGeom>
        </p:spPr>
      </p:pic>
      <p:pic>
        <p:nvPicPr>
          <p:cNvPr id="4" name="Picture 3">
            <a:extLst>
              <a:ext uri="{FF2B5EF4-FFF2-40B4-BE49-F238E27FC236}">
                <a16:creationId xmlns:a16="http://schemas.microsoft.com/office/drawing/2014/main" id="{1603E3F3-8491-4CBA-807F-0539607D3ACB}"/>
              </a:ext>
            </a:extLst>
          </p:cNvPr>
          <p:cNvPicPr>
            <a:picLocks noChangeAspect="1"/>
          </p:cNvPicPr>
          <p:nvPr/>
        </p:nvPicPr>
        <p:blipFill>
          <a:blip r:embed="rId3"/>
          <a:stretch>
            <a:fillRect/>
          </a:stretch>
        </p:blipFill>
        <p:spPr>
          <a:xfrm>
            <a:off x="434975" y="485175"/>
            <a:ext cx="8477250" cy="1123950"/>
          </a:xfrm>
          <a:prstGeom prst="rect">
            <a:avLst/>
          </a:prstGeom>
        </p:spPr>
      </p:pic>
      <p:pic>
        <p:nvPicPr>
          <p:cNvPr id="5" name="Picture 4">
            <a:extLst>
              <a:ext uri="{FF2B5EF4-FFF2-40B4-BE49-F238E27FC236}">
                <a16:creationId xmlns:a16="http://schemas.microsoft.com/office/drawing/2014/main" id="{52FA3622-448E-4B87-9B4E-685C6DCD11F4}"/>
              </a:ext>
            </a:extLst>
          </p:cNvPr>
          <p:cNvPicPr>
            <a:picLocks noChangeAspect="1"/>
          </p:cNvPicPr>
          <p:nvPr/>
        </p:nvPicPr>
        <p:blipFill>
          <a:blip r:embed="rId4"/>
          <a:stretch>
            <a:fillRect/>
          </a:stretch>
        </p:blipFill>
        <p:spPr>
          <a:xfrm>
            <a:off x="9260609" y="452718"/>
            <a:ext cx="2561768" cy="2493682"/>
          </a:xfrm>
          <a:prstGeom prst="rect">
            <a:avLst/>
          </a:prstGeom>
        </p:spPr>
      </p:pic>
      <p:pic>
        <p:nvPicPr>
          <p:cNvPr id="6" name="Picture 5">
            <a:extLst>
              <a:ext uri="{FF2B5EF4-FFF2-40B4-BE49-F238E27FC236}">
                <a16:creationId xmlns:a16="http://schemas.microsoft.com/office/drawing/2014/main" id="{F558EA5A-805A-450D-97BB-DC8C15294863}"/>
              </a:ext>
            </a:extLst>
          </p:cNvPr>
          <p:cNvPicPr>
            <a:picLocks noChangeAspect="1"/>
          </p:cNvPicPr>
          <p:nvPr/>
        </p:nvPicPr>
        <p:blipFill>
          <a:blip r:embed="rId5"/>
          <a:stretch>
            <a:fillRect/>
          </a:stretch>
        </p:blipFill>
        <p:spPr>
          <a:xfrm>
            <a:off x="434975" y="1739544"/>
            <a:ext cx="6640195" cy="1376441"/>
          </a:xfrm>
          <a:prstGeom prst="rect">
            <a:avLst/>
          </a:prstGeom>
        </p:spPr>
      </p:pic>
      <p:pic>
        <p:nvPicPr>
          <p:cNvPr id="8" name="Picture 7">
            <a:extLst>
              <a:ext uri="{FF2B5EF4-FFF2-40B4-BE49-F238E27FC236}">
                <a16:creationId xmlns:a16="http://schemas.microsoft.com/office/drawing/2014/main" id="{EA7B7B42-ED6D-42EF-B13D-B4C4AC8CA469}"/>
              </a:ext>
            </a:extLst>
          </p:cNvPr>
          <p:cNvPicPr>
            <a:picLocks noChangeAspect="1"/>
          </p:cNvPicPr>
          <p:nvPr/>
        </p:nvPicPr>
        <p:blipFill>
          <a:blip r:embed="rId6"/>
          <a:stretch>
            <a:fillRect/>
          </a:stretch>
        </p:blipFill>
        <p:spPr>
          <a:xfrm>
            <a:off x="3658869" y="3325455"/>
            <a:ext cx="3401897" cy="1856145"/>
          </a:xfrm>
          <a:prstGeom prst="rect">
            <a:avLst/>
          </a:prstGeom>
        </p:spPr>
      </p:pic>
      <p:pic>
        <p:nvPicPr>
          <p:cNvPr id="3" name="Picture 2">
            <a:extLst>
              <a:ext uri="{FF2B5EF4-FFF2-40B4-BE49-F238E27FC236}">
                <a16:creationId xmlns:a16="http://schemas.microsoft.com/office/drawing/2014/main" id="{E4B8BCED-13F8-482E-B708-D30B292EE336}"/>
              </a:ext>
            </a:extLst>
          </p:cNvPr>
          <p:cNvPicPr>
            <a:picLocks noChangeAspect="1"/>
          </p:cNvPicPr>
          <p:nvPr/>
        </p:nvPicPr>
        <p:blipFill>
          <a:blip r:embed="rId7"/>
          <a:stretch>
            <a:fillRect/>
          </a:stretch>
        </p:blipFill>
        <p:spPr>
          <a:xfrm>
            <a:off x="7328256" y="3325455"/>
            <a:ext cx="3453073" cy="3256457"/>
          </a:xfrm>
          <a:prstGeom prst="rect">
            <a:avLst/>
          </a:prstGeom>
        </p:spPr>
      </p:pic>
    </p:spTree>
    <p:extLst>
      <p:ext uri="{BB962C8B-B14F-4D97-AF65-F5344CB8AC3E}">
        <p14:creationId xmlns:p14="http://schemas.microsoft.com/office/powerpoint/2010/main" val="2170520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A089-7119-4060-81F5-E75A95000B34}"/>
              </a:ext>
            </a:extLst>
          </p:cNvPr>
          <p:cNvSpPr>
            <a:spLocks noGrp="1"/>
          </p:cNvSpPr>
          <p:nvPr>
            <p:ph type="title"/>
          </p:nvPr>
        </p:nvSpPr>
        <p:spPr/>
        <p:txBody>
          <a:bodyPr/>
          <a:lstStyle/>
          <a:p>
            <a:r>
              <a:rPr lang="en-US" dirty="0"/>
              <a:t>Visits at the Pitt Men’s Study</a:t>
            </a:r>
          </a:p>
        </p:txBody>
      </p:sp>
      <p:sp>
        <p:nvSpPr>
          <p:cNvPr id="3" name="Content Placeholder 2">
            <a:extLst>
              <a:ext uri="{FF2B5EF4-FFF2-40B4-BE49-F238E27FC236}">
                <a16:creationId xmlns:a16="http://schemas.microsoft.com/office/drawing/2014/main" id="{065444DE-E0FA-40E6-A54C-0097509C0FBB}"/>
              </a:ext>
            </a:extLst>
          </p:cNvPr>
          <p:cNvSpPr>
            <a:spLocks noGrp="1"/>
          </p:cNvSpPr>
          <p:nvPr>
            <p:ph idx="1"/>
          </p:nvPr>
        </p:nvSpPr>
        <p:spPr/>
        <p:txBody>
          <a:bodyPr/>
          <a:lstStyle/>
          <a:p>
            <a:r>
              <a:rPr lang="en-US" dirty="0"/>
              <a:t>Bloodwork, Urine, other Specimens</a:t>
            </a:r>
          </a:p>
          <a:p>
            <a:r>
              <a:rPr lang="en-US" dirty="0"/>
              <a:t>Surveys and Interviews</a:t>
            </a:r>
          </a:p>
          <a:p>
            <a:r>
              <a:rPr lang="en-US" dirty="0"/>
              <a:t>Other Studies (Echocardiogram, PFTs, Neuropsychiatric testing)</a:t>
            </a:r>
          </a:p>
          <a:p>
            <a:r>
              <a:rPr lang="en-US" dirty="0" err="1"/>
              <a:t>Substudies</a:t>
            </a:r>
            <a:endParaRPr lang="en-US" dirty="0"/>
          </a:p>
          <a:p>
            <a:r>
              <a:rPr lang="en-US" dirty="0"/>
              <a:t>Payment</a:t>
            </a:r>
          </a:p>
          <a:p>
            <a:r>
              <a:rPr lang="en-US" dirty="0"/>
              <a:t>Follow up scheduled for 6 months (on average)</a:t>
            </a:r>
          </a:p>
        </p:txBody>
      </p:sp>
    </p:spTree>
    <p:extLst>
      <p:ext uri="{BB962C8B-B14F-4D97-AF65-F5344CB8AC3E}">
        <p14:creationId xmlns:p14="http://schemas.microsoft.com/office/powerpoint/2010/main" val="235419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E7AC4-56C6-4413-8BA3-7483425D0F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D732FC-7303-44CD-BDCD-E88E9A12B9E2}"/>
              </a:ext>
            </a:extLst>
          </p:cNvPr>
          <p:cNvSpPr>
            <a:spLocks noGrp="1"/>
          </p:cNvSpPr>
          <p:nvPr>
            <p:ph idx="1"/>
          </p:nvPr>
        </p:nvSpPr>
        <p:spPr/>
        <p:txBody>
          <a:bodyPr>
            <a:normAutofit/>
          </a:bodyPr>
          <a:lstStyle/>
          <a:p>
            <a:endParaRPr lang="en-US" dirty="0"/>
          </a:p>
        </p:txBody>
      </p:sp>
      <p:pic>
        <p:nvPicPr>
          <p:cNvPr id="4" name="Picture 3">
            <a:extLst>
              <a:ext uri="{FF2B5EF4-FFF2-40B4-BE49-F238E27FC236}">
                <a16:creationId xmlns:a16="http://schemas.microsoft.com/office/drawing/2014/main" id="{21593DA1-AF0F-46B3-8781-0184C25C1E3B}"/>
              </a:ext>
            </a:extLst>
          </p:cNvPr>
          <p:cNvPicPr>
            <a:picLocks noChangeAspect="1"/>
          </p:cNvPicPr>
          <p:nvPr/>
        </p:nvPicPr>
        <p:blipFill>
          <a:blip r:embed="rId2"/>
          <a:stretch>
            <a:fillRect/>
          </a:stretch>
        </p:blipFill>
        <p:spPr>
          <a:xfrm>
            <a:off x="901112" y="452718"/>
            <a:ext cx="10944761" cy="6100482"/>
          </a:xfrm>
          <a:prstGeom prst="rect">
            <a:avLst/>
          </a:prstGeom>
        </p:spPr>
      </p:pic>
    </p:spTree>
    <p:extLst>
      <p:ext uri="{BB962C8B-B14F-4D97-AF65-F5344CB8AC3E}">
        <p14:creationId xmlns:p14="http://schemas.microsoft.com/office/powerpoint/2010/main" val="3745949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1B8-41F8-4F38-9D5E-58D825DEA3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439319-6061-4CFE-9481-4BEAA27B6F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ABF3712-75C0-4C86-A42C-EB9B7D79DA2F}"/>
              </a:ext>
            </a:extLst>
          </p:cNvPr>
          <p:cNvPicPr>
            <a:picLocks noChangeAspect="1"/>
          </p:cNvPicPr>
          <p:nvPr/>
        </p:nvPicPr>
        <p:blipFill>
          <a:blip r:embed="rId2"/>
          <a:stretch>
            <a:fillRect/>
          </a:stretch>
        </p:blipFill>
        <p:spPr>
          <a:xfrm>
            <a:off x="4122606" y="585507"/>
            <a:ext cx="3362325" cy="5819775"/>
          </a:xfrm>
          <a:prstGeom prst="rect">
            <a:avLst/>
          </a:prstGeom>
        </p:spPr>
      </p:pic>
    </p:spTree>
    <p:extLst>
      <p:ext uri="{BB962C8B-B14F-4D97-AF65-F5344CB8AC3E}">
        <p14:creationId xmlns:p14="http://schemas.microsoft.com/office/powerpoint/2010/main" val="969433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F30ED-71DD-4678-8398-75EB29F838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BC5DD1-1128-4781-9ADB-7AF16AEC7B9B}"/>
              </a:ext>
            </a:extLst>
          </p:cNvPr>
          <p:cNvSpPr>
            <a:spLocks noGrp="1"/>
          </p:cNvSpPr>
          <p:nvPr>
            <p:ph idx="1"/>
          </p:nvPr>
        </p:nvSpPr>
        <p:spPr/>
        <p:txBody>
          <a:bodyPr/>
          <a:lstStyle/>
          <a:p>
            <a:r>
              <a:rPr lang="en-US" dirty="0"/>
              <a:t>John </a:t>
            </a:r>
            <a:r>
              <a:rPr lang="en-US" dirty="0" err="1"/>
              <a:t>Mellors</a:t>
            </a:r>
            <a:r>
              <a:rPr lang="en-US" dirty="0"/>
              <a:t> and colleagues from the Multicenter AIDS Cohort Study (MACS) established that higher HIV viral loads were associated with progression of HIV disease and mortality, independent of CD4-cell count (</a:t>
            </a:r>
            <a:r>
              <a:rPr lang="en-US" i="1" dirty="0"/>
              <a:t>Ann Intern Med</a:t>
            </a:r>
            <a:r>
              <a:rPr lang="en-US" dirty="0"/>
              <a:t> 1997; 126:946, </a:t>
            </a:r>
            <a:r>
              <a:rPr lang="en-US" i="1" dirty="0"/>
              <a:t>Science</a:t>
            </a:r>
            <a:r>
              <a:rPr lang="en-US" dirty="0"/>
              <a:t> 1996; 272:1167, and </a:t>
            </a:r>
            <a:r>
              <a:rPr lang="en-US" dirty="0">
                <a:hlinkClick r:id="rId2"/>
              </a:rPr>
              <a:t>ACC Aug 1 1997, p. 64</a:t>
            </a:r>
            <a:r>
              <a:rPr lang="en-US" dirty="0"/>
              <a:t>, and </a:t>
            </a:r>
            <a:r>
              <a:rPr lang="en-US" u="sng" dirty="0">
                <a:hlinkClick r:id="rId3"/>
              </a:rPr>
              <a:t>Jul 1 1996, p. 60</a:t>
            </a:r>
            <a:endParaRPr lang="en-US" dirty="0"/>
          </a:p>
        </p:txBody>
      </p:sp>
      <p:pic>
        <p:nvPicPr>
          <p:cNvPr id="6" name="Picture 5">
            <a:extLst>
              <a:ext uri="{FF2B5EF4-FFF2-40B4-BE49-F238E27FC236}">
                <a16:creationId xmlns:a16="http://schemas.microsoft.com/office/drawing/2014/main" id="{A121466A-08BE-4282-91D7-1FC6A738CD5B}"/>
              </a:ext>
            </a:extLst>
          </p:cNvPr>
          <p:cNvPicPr>
            <a:picLocks noChangeAspect="1"/>
          </p:cNvPicPr>
          <p:nvPr/>
        </p:nvPicPr>
        <p:blipFill>
          <a:blip r:embed="rId4"/>
          <a:stretch>
            <a:fillRect/>
          </a:stretch>
        </p:blipFill>
        <p:spPr>
          <a:xfrm>
            <a:off x="312737" y="462244"/>
            <a:ext cx="11566525" cy="4111324"/>
          </a:xfrm>
          <a:prstGeom prst="rect">
            <a:avLst/>
          </a:prstGeom>
        </p:spPr>
      </p:pic>
      <p:pic>
        <p:nvPicPr>
          <p:cNvPr id="7" name="Picture 6">
            <a:extLst>
              <a:ext uri="{FF2B5EF4-FFF2-40B4-BE49-F238E27FC236}">
                <a16:creationId xmlns:a16="http://schemas.microsoft.com/office/drawing/2014/main" id="{BE864E82-F4FF-4FF8-BC0D-241687F9CD80}"/>
              </a:ext>
            </a:extLst>
          </p:cNvPr>
          <p:cNvPicPr>
            <a:picLocks noChangeAspect="1"/>
          </p:cNvPicPr>
          <p:nvPr/>
        </p:nvPicPr>
        <p:blipFill>
          <a:blip r:embed="rId5"/>
          <a:stretch>
            <a:fillRect/>
          </a:stretch>
        </p:blipFill>
        <p:spPr>
          <a:xfrm>
            <a:off x="2015979" y="3370021"/>
            <a:ext cx="9997466" cy="3269463"/>
          </a:xfrm>
          <a:prstGeom prst="rect">
            <a:avLst/>
          </a:prstGeom>
        </p:spPr>
      </p:pic>
    </p:spTree>
    <p:extLst>
      <p:ext uri="{BB962C8B-B14F-4D97-AF65-F5344CB8AC3E}">
        <p14:creationId xmlns:p14="http://schemas.microsoft.com/office/powerpoint/2010/main" val="383220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BECF9-73D1-48E5-BE77-181AF9C28B9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AD927C4-3050-4F44-A7E6-F0B083D2270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39E457F-A805-48FF-82B5-8AD2DC494CD2}"/>
              </a:ext>
            </a:extLst>
          </p:cNvPr>
          <p:cNvPicPr>
            <a:picLocks noChangeAspect="1"/>
          </p:cNvPicPr>
          <p:nvPr/>
        </p:nvPicPr>
        <p:blipFill>
          <a:blip r:embed="rId2"/>
          <a:stretch>
            <a:fillRect/>
          </a:stretch>
        </p:blipFill>
        <p:spPr>
          <a:xfrm>
            <a:off x="2111331" y="0"/>
            <a:ext cx="7969338" cy="6858000"/>
          </a:xfrm>
          <a:prstGeom prst="rect">
            <a:avLst/>
          </a:prstGeom>
        </p:spPr>
      </p:pic>
    </p:spTree>
    <p:extLst>
      <p:ext uri="{BB962C8B-B14F-4D97-AF65-F5344CB8AC3E}">
        <p14:creationId xmlns:p14="http://schemas.microsoft.com/office/powerpoint/2010/main" val="581682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87501-7256-4C3E-9EB9-3F9CC1A810D0}"/>
              </a:ext>
            </a:extLst>
          </p:cNvPr>
          <p:cNvSpPr>
            <a:spLocks noGrp="1"/>
          </p:cNvSpPr>
          <p:nvPr>
            <p:ph type="title"/>
          </p:nvPr>
        </p:nvSpPr>
        <p:spPr/>
        <p:txBody>
          <a:bodyPr/>
          <a:lstStyle/>
          <a:p>
            <a:r>
              <a:rPr lang="en-US" dirty="0"/>
              <a:t>In the Beginning…</a:t>
            </a:r>
          </a:p>
        </p:txBody>
      </p:sp>
      <p:sp>
        <p:nvSpPr>
          <p:cNvPr id="3" name="Content Placeholder 2">
            <a:extLst>
              <a:ext uri="{FF2B5EF4-FFF2-40B4-BE49-F238E27FC236}">
                <a16:creationId xmlns:a16="http://schemas.microsoft.com/office/drawing/2014/main" id="{0D4C967B-4B10-4BC9-B94D-ABBCE9E32CD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0B9A21D-080D-4823-8481-64873949F3A5}"/>
              </a:ext>
            </a:extLst>
          </p:cNvPr>
          <p:cNvPicPr>
            <a:picLocks noChangeAspect="1"/>
          </p:cNvPicPr>
          <p:nvPr/>
        </p:nvPicPr>
        <p:blipFill>
          <a:blip r:embed="rId2"/>
          <a:stretch>
            <a:fillRect/>
          </a:stretch>
        </p:blipFill>
        <p:spPr>
          <a:xfrm>
            <a:off x="4533912" y="3608209"/>
            <a:ext cx="2730664" cy="2640190"/>
          </a:xfrm>
          <a:prstGeom prst="rect">
            <a:avLst/>
          </a:prstGeom>
        </p:spPr>
      </p:pic>
      <p:pic>
        <p:nvPicPr>
          <p:cNvPr id="4098" name="Picture 2" descr="Charles R Rinaldo">
            <a:extLst>
              <a:ext uri="{FF2B5EF4-FFF2-40B4-BE49-F238E27FC236}">
                <a16:creationId xmlns:a16="http://schemas.microsoft.com/office/drawing/2014/main" id="{BF8B5C1E-BFAE-4582-A54A-2341C19C7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920" y="769144"/>
            <a:ext cx="2909888" cy="25675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DD3EDE-C4A0-4EB0-9E4A-E40D32613018}"/>
              </a:ext>
            </a:extLst>
          </p:cNvPr>
          <p:cNvSpPr txBox="1"/>
          <p:nvPr/>
        </p:nvSpPr>
        <p:spPr>
          <a:xfrm>
            <a:off x="8197155" y="3387990"/>
            <a:ext cx="2507418" cy="369332"/>
          </a:xfrm>
          <a:prstGeom prst="rect">
            <a:avLst/>
          </a:prstGeom>
          <a:noFill/>
        </p:spPr>
        <p:txBody>
          <a:bodyPr wrap="none" rtlCol="0">
            <a:spAutoFit/>
          </a:bodyPr>
          <a:lstStyle/>
          <a:p>
            <a:r>
              <a:rPr lang="en-US" dirty="0"/>
              <a:t>Charles Rinaldo, PhD</a:t>
            </a:r>
          </a:p>
        </p:txBody>
      </p:sp>
      <p:sp>
        <p:nvSpPr>
          <p:cNvPr id="8" name="TextBox 7">
            <a:extLst>
              <a:ext uri="{FF2B5EF4-FFF2-40B4-BE49-F238E27FC236}">
                <a16:creationId xmlns:a16="http://schemas.microsoft.com/office/drawing/2014/main" id="{ED1E7FC0-AA0F-4A7E-B9E3-7E62C7E03ED0}"/>
              </a:ext>
            </a:extLst>
          </p:cNvPr>
          <p:cNvSpPr txBox="1"/>
          <p:nvPr/>
        </p:nvSpPr>
        <p:spPr>
          <a:xfrm>
            <a:off x="4923656" y="6405282"/>
            <a:ext cx="1951175" cy="369332"/>
          </a:xfrm>
          <a:prstGeom prst="rect">
            <a:avLst/>
          </a:prstGeom>
          <a:noFill/>
        </p:spPr>
        <p:txBody>
          <a:bodyPr wrap="none" rtlCol="0">
            <a:spAutoFit/>
          </a:bodyPr>
          <a:lstStyle/>
          <a:p>
            <a:r>
              <a:rPr lang="en-US" dirty="0"/>
              <a:t>David </a:t>
            </a:r>
            <a:r>
              <a:rPr lang="en-US" dirty="0" err="1"/>
              <a:t>Lyter</a:t>
            </a:r>
            <a:r>
              <a:rPr lang="en-US" dirty="0"/>
              <a:t>, MD</a:t>
            </a:r>
          </a:p>
        </p:txBody>
      </p:sp>
      <p:sp>
        <p:nvSpPr>
          <p:cNvPr id="9" name="TextBox 8">
            <a:extLst>
              <a:ext uri="{FF2B5EF4-FFF2-40B4-BE49-F238E27FC236}">
                <a16:creationId xmlns:a16="http://schemas.microsoft.com/office/drawing/2014/main" id="{D118FC91-9ED9-4ADD-A432-4BE360467D01}"/>
              </a:ext>
            </a:extLst>
          </p:cNvPr>
          <p:cNvSpPr txBox="1"/>
          <p:nvPr/>
        </p:nvSpPr>
        <p:spPr>
          <a:xfrm>
            <a:off x="390782" y="5020838"/>
            <a:ext cx="2890535" cy="369332"/>
          </a:xfrm>
          <a:prstGeom prst="rect">
            <a:avLst/>
          </a:prstGeom>
          <a:noFill/>
        </p:spPr>
        <p:txBody>
          <a:bodyPr wrap="none" rtlCol="0">
            <a:spAutoFit/>
          </a:bodyPr>
          <a:lstStyle/>
          <a:p>
            <a:r>
              <a:rPr lang="en-US" dirty="0"/>
              <a:t>Tony Silvestre, PhD, MSW</a:t>
            </a:r>
          </a:p>
        </p:txBody>
      </p:sp>
      <p:pic>
        <p:nvPicPr>
          <p:cNvPr id="7" name="Picture 6">
            <a:extLst>
              <a:ext uri="{FF2B5EF4-FFF2-40B4-BE49-F238E27FC236}">
                <a16:creationId xmlns:a16="http://schemas.microsoft.com/office/drawing/2014/main" id="{E8482621-0D9A-47E7-A154-83F94ECB9FB4}"/>
              </a:ext>
            </a:extLst>
          </p:cNvPr>
          <p:cNvPicPr>
            <a:picLocks noChangeAspect="1"/>
          </p:cNvPicPr>
          <p:nvPr/>
        </p:nvPicPr>
        <p:blipFill>
          <a:blip r:embed="rId4"/>
          <a:stretch>
            <a:fillRect/>
          </a:stretch>
        </p:blipFill>
        <p:spPr>
          <a:xfrm>
            <a:off x="431142" y="1620768"/>
            <a:ext cx="3448050" cy="3200400"/>
          </a:xfrm>
          <a:prstGeom prst="rect">
            <a:avLst/>
          </a:prstGeom>
        </p:spPr>
      </p:pic>
    </p:spTree>
    <p:extLst>
      <p:ext uri="{BB962C8B-B14F-4D97-AF65-F5344CB8AC3E}">
        <p14:creationId xmlns:p14="http://schemas.microsoft.com/office/powerpoint/2010/main" val="888823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3B6C-9B39-46D3-B717-92783D8B5A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9B955F-6C28-4D72-B1A5-805BA298A406}"/>
              </a:ext>
            </a:extLst>
          </p:cNvPr>
          <p:cNvSpPr>
            <a:spLocks noGrp="1"/>
          </p:cNvSpPr>
          <p:nvPr>
            <p:ph idx="1"/>
          </p:nvPr>
        </p:nvSpPr>
        <p:spPr/>
        <p:txBody>
          <a:bodyPr/>
          <a:lstStyle/>
          <a:p>
            <a:endParaRPr lang="en-US"/>
          </a:p>
        </p:txBody>
      </p:sp>
      <p:pic>
        <p:nvPicPr>
          <p:cNvPr id="2050" name="Picture 2" descr="https://i0.wp.com/pittmensstudy.com/wp-content/uploads/2024/04/Mens-Study-Headline.jpg?ssl=1">
            <a:extLst>
              <a:ext uri="{FF2B5EF4-FFF2-40B4-BE49-F238E27FC236}">
                <a16:creationId xmlns:a16="http://schemas.microsoft.com/office/drawing/2014/main" id="{FCC64FFA-C276-4D3A-81B6-84C82144A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1481138"/>
            <a:ext cx="10887075"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19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16A1-80D3-48FE-BFD2-CB5BADB689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1FB0D-3328-4D07-A8A3-D14D1A89AB3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A385856-6903-4B21-84A4-76A46C3E0A37}"/>
              </a:ext>
            </a:extLst>
          </p:cNvPr>
          <p:cNvPicPr>
            <a:picLocks noChangeAspect="1"/>
          </p:cNvPicPr>
          <p:nvPr/>
        </p:nvPicPr>
        <p:blipFill>
          <a:blip r:embed="rId2"/>
          <a:stretch>
            <a:fillRect/>
          </a:stretch>
        </p:blipFill>
        <p:spPr>
          <a:xfrm>
            <a:off x="201775" y="452718"/>
            <a:ext cx="8129425" cy="5458145"/>
          </a:xfrm>
          <a:prstGeom prst="rect">
            <a:avLst/>
          </a:prstGeom>
        </p:spPr>
      </p:pic>
      <p:pic>
        <p:nvPicPr>
          <p:cNvPr id="5" name="Picture 4">
            <a:extLst>
              <a:ext uri="{FF2B5EF4-FFF2-40B4-BE49-F238E27FC236}">
                <a16:creationId xmlns:a16="http://schemas.microsoft.com/office/drawing/2014/main" id="{84B48255-910C-4B4B-9833-23ACD8D5B228}"/>
              </a:ext>
            </a:extLst>
          </p:cNvPr>
          <p:cNvPicPr>
            <a:picLocks noChangeAspect="1"/>
          </p:cNvPicPr>
          <p:nvPr/>
        </p:nvPicPr>
        <p:blipFill>
          <a:blip r:embed="rId3"/>
          <a:stretch>
            <a:fillRect/>
          </a:stretch>
        </p:blipFill>
        <p:spPr>
          <a:xfrm>
            <a:off x="8430922" y="502389"/>
            <a:ext cx="3559303" cy="5358802"/>
          </a:xfrm>
          <a:prstGeom prst="rect">
            <a:avLst/>
          </a:prstGeom>
        </p:spPr>
      </p:pic>
    </p:spTree>
    <p:extLst>
      <p:ext uri="{BB962C8B-B14F-4D97-AF65-F5344CB8AC3E}">
        <p14:creationId xmlns:p14="http://schemas.microsoft.com/office/powerpoint/2010/main" val="65226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CFECC-A4C1-42F3-AF61-F0FFFE26B22D}"/>
              </a:ext>
            </a:extLst>
          </p:cNvPr>
          <p:cNvSpPr>
            <a:spLocks noGrp="1"/>
          </p:cNvSpPr>
          <p:nvPr>
            <p:ph type="title"/>
          </p:nvPr>
        </p:nvSpPr>
        <p:spPr/>
        <p:txBody>
          <a:bodyPr/>
          <a:lstStyle/>
          <a:p>
            <a:r>
              <a:rPr lang="en-US" dirty="0"/>
              <a:t>How did they do it?</a:t>
            </a:r>
          </a:p>
        </p:txBody>
      </p:sp>
      <p:sp>
        <p:nvSpPr>
          <p:cNvPr id="3" name="Content Placeholder 2">
            <a:extLst>
              <a:ext uri="{FF2B5EF4-FFF2-40B4-BE49-F238E27FC236}">
                <a16:creationId xmlns:a16="http://schemas.microsoft.com/office/drawing/2014/main" id="{2EB4646E-A5B8-460B-947C-D5C61A140129}"/>
              </a:ext>
            </a:extLst>
          </p:cNvPr>
          <p:cNvSpPr>
            <a:spLocks noGrp="1"/>
          </p:cNvSpPr>
          <p:nvPr>
            <p:ph idx="1"/>
          </p:nvPr>
        </p:nvSpPr>
        <p:spPr/>
        <p:txBody>
          <a:bodyPr>
            <a:normAutofit fontScale="92500" lnSpcReduction="20000"/>
          </a:bodyPr>
          <a:lstStyle/>
          <a:p>
            <a:r>
              <a:rPr lang="en-US" dirty="0"/>
              <a:t>Approached the Tavern Guild - collaborative of owners of various Pittsburgh bars and bathhouses </a:t>
            </a:r>
          </a:p>
          <a:p>
            <a:r>
              <a:rPr lang="en-US" dirty="0"/>
              <a:t>In person recruitment – offered education, HIV testing in bars and clubs, picnics, social events</a:t>
            </a:r>
          </a:p>
          <a:p>
            <a:r>
              <a:rPr lang="en-US" dirty="0"/>
              <a:t>Chuck Rinaldo, Tony Silvestre, Rick Witt, and other members of the team would be present and directly interact with community</a:t>
            </a:r>
          </a:p>
          <a:p>
            <a:r>
              <a:rPr lang="en-US" dirty="0"/>
              <a:t>Leveraged social connections with community champions</a:t>
            </a:r>
          </a:p>
          <a:p>
            <a:r>
              <a:rPr lang="en-US" dirty="0"/>
              <a:t>Involvement of PERSAD (mental health), faith communities (MCC)</a:t>
            </a:r>
          </a:p>
          <a:p>
            <a:r>
              <a:rPr lang="en-US" dirty="0"/>
              <a:t>Expanded into areas beyond Allegheny County </a:t>
            </a:r>
          </a:p>
          <a:p>
            <a:pPr lvl="1"/>
            <a:r>
              <a:rPr lang="en-US" dirty="0"/>
              <a:t>Johnstown</a:t>
            </a:r>
          </a:p>
          <a:p>
            <a:pPr lvl="1"/>
            <a:r>
              <a:rPr lang="en-US" dirty="0"/>
              <a:t>Youngstown</a:t>
            </a:r>
          </a:p>
          <a:p>
            <a:pPr lvl="1"/>
            <a:r>
              <a:rPr lang="en-US" dirty="0"/>
              <a:t>Erie</a:t>
            </a:r>
          </a:p>
          <a:p>
            <a:pPr lvl="1"/>
            <a:r>
              <a:rPr lang="en-US" dirty="0"/>
              <a:t>Wheeling </a:t>
            </a:r>
          </a:p>
        </p:txBody>
      </p:sp>
    </p:spTree>
    <p:extLst>
      <p:ext uri="{BB962C8B-B14F-4D97-AF65-F5344CB8AC3E}">
        <p14:creationId xmlns:p14="http://schemas.microsoft.com/office/powerpoint/2010/main" val="389777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2324-4A8C-49BF-9130-0A1897B38A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FC6230-CDE8-474F-8234-3CCA24889FA0}"/>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97C8D695-95E7-4953-9D9B-DE161BA8D781}"/>
              </a:ext>
            </a:extLst>
          </p:cNvPr>
          <p:cNvSpPr/>
          <p:nvPr/>
        </p:nvSpPr>
        <p:spPr>
          <a:xfrm>
            <a:off x="3048000" y="2828836"/>
            <a:ext cx="6096000" cy="1200329"/>
          </a:xfrm>
          <a:prstGeom prst="rect">
            <a:avLst/>
          </a:prstGeom>
        </p:spPr>
        <p:txBody>
          <a:bodyPr>
            <a:spAutoFit/>
          </a:bodyPr>
          <a:lstStyle/>
          <a:p>
            <a:r>
              <a:rPr lang="en-US" dirty="0"/>
              <a:t>&lt;iframe </a:t>
            </a:r>
            <a:r>
              <a:rPr lang="en-US" dirty="0" err="1"/>
              <a:t>src</a:t>
            </a:r>
            <a:r>
              <a:rPr lang="en-US" dirty="0"/>
              <a:t>="//cdn.jwplayer.com/players/3zMxqw2G-IpUyiJUa.html" width="640" height="360" frameborder="0" scrolling="auto"&gt;&lt;/iframe&gt;</a:t>
            </a:r>
          </a:p>
        </p:txBody>
      </p:sp>
    </p:spTree>
    <p:extLst>
      <p:ext uri="{BB962C8B-B14F-4D97-AF65-F5344CB8AC3E}">
        <p14:creationId xmlns:p14="http://schemas.microsoft.com/office/powerpoint/2010/main" val="1727412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43F15-8FEF-4087-96F3-4E00D62E36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255036-ACBA-4721-895A-2D65767C7C77}"/>
              </a:ext>
            </a:extLst>
          </p:cNvPr>
          <p:cNvSpPr>
            <a:spLocks noGrp="1"/>
          </p:cNvSpPr>
          <p:nvPr>
            <p:ph idx="1"/>
          </p:nvPr>
        </p:nvSpPr>
        <p:spPr/>
        <p:txBody>
          <a:bodyPr/>
          <a:lstStyle/>
          <a:p>
            <a:endParaRPr lang="en-US"/>
          </a:p>
        </p:txBody>
      </p:sp>
      <p:pic>
        <p:nvPicPr>
          <p:cNvPr id="3074" name="Picture 2" descr="https://i0.wp.com/pittmensstudy.com/wp-content/uploads/2019/11/pms-history.jpg?ssl=1">
            <a:extLst>
              <a:ext uri="{FF2B5EF4-FFF2-40B4-BE49-F238E27FC236}">
                <a16:creationId xmlns:a16="http://schemas.microsoft.com/office/drawing/2014/main" id="{DB6D5C7F-D25F-42F8-9AE0-67FA95A26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830" y="764166"/>
            <a:ext cx="8661813" cy="578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82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6CEB-9A24-476A-B385-3426697029F8}"/>
              </a:ext>
            </a:extLst>
          </p:cNvPr>
          <p:cNvSpPr>
            <a:spLocks noGrp="1"/>
          </p:cNvSpPr>
          <p:nvPr>
            <p:ph type="title"/>
          </p:nvPr>
        </p:nvSpPr>
        <p:spPr/>
        <p:txBody>
          <a:bodyPr/>
          <a:lstStyle/>
          <a:p>
            <a:r>
              <a:rPr lang="en-US" dirty="0"/>
              <a:t>Pitt </a:t>
            </a:r>
            <a:r>
              <a:rPr lang="en-US" dirty="0" err="1"/>
              <a:t>Mens</a:t>
            </a:r>
            <a:r>
              <a:rPr lang="en-US" dirty="0"/>
              <a:t> Study Newsletter</a:t>
            </a:r>
          </a:p>
        </p:txBody>
      </p:sp>
      <p:sp>
        <p:nvSpPr>
          <p:cNvPr id="3" name="Content Placeholder 2">
            <a:extLst>
              <a:ext uri="{FF2B5EF4-FFF2-40B4-BE49-F238E27FC236}">
                <a16:creationId xmlns:a16="http://schemas.microsoft.com/office/drawing/2014/main" id="{9BE7E96D-651B-48A1-B850-EF0830F177C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4BED191-27E7-4BEB-A128-24FB6A4C5C70}"/>
              </a:ext>
            </a:extLst>
          </p:cNvPr>
          <p:cNvPicPr>
            <a:picLocks noChangeAspect="1"/>
          </p:cNvPicPr>
          <p:nvPr/>
        </p:nvPicPr>
        <p:blipFill>
          <a:blip r:embed="rId2"/>
          <a:stretch>
            <a:fillRect/>
          </a:stretch>
        </p:blipFill>
        <p:spPr>
          <a:xfrm>
            <a:off x="402853" y="1271587"/>
            <a:ext cx="3476625" cy="4314825"/>
          </a:xfrm>
          <a:prstGeom prst="rect">
            <a:avLst/>
          </a:prstGeom>
        </p:spPr>
      </p:pic>
      <p:pic>
        <p:nvPicPr>
          <p:cNvPr id="5" name="Picture 4">
            <a:extLst>
              <a:ext uri="{FF2B5EF4-FFF2-40B4-BE49-F238E27FC236}">
                <a16:creationId xmlns:a16="http://schemas.microsoft.com/office/drawing/2014/main" id="{BCCC71ED-6E37-4697-B5F6-1E01E4351EF0}"/>
              </a:ext>
            </a:extLst>
          </p:cNvPr>
          <p:cNvPicPr>
            <a:picLocks noChangeAspect="1"/>
          </p:cNvPicPr>
          <p:nvPr/>
        </p:nvPicPr>
        <p:blipFill>
          <a:blip r:embed="rId3"/>
          <a:stretch>
            <a:fillRect/>
          </a:stretch>
        </p:blipFill>
        <p:spPr>
          <a:xfrm>
            <a:off x="4122736" y="1271587"/>
            <a:ext cx="4767359" cy="1845030"/>
          </a:xfrm>
          <a:prstGeom prst="rect">
            <a:avLst/>
          </a:prstGeom>
        </p:spPr>
      </p:pic>
    </p:spTree>
    <p:extLst>
      <p:ext uri="{BB962C8B-B14F-4D97-AF65-F5344CB8AC3E}">
        <p14:creationId xmlns:p14="http://schemas.microsoft.com/office/powerpoint/2010/main" val="1950823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A5B4-D49A-4049-BDBB-4DC7F95FAB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0937F4-7841-47F4-B300-1C001276D8F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FFFAE6-A6A8-4F83-99A7-7F63463058B8}"/>
              </a:ext>
            </a:extLst>
          </p:cNvPr>
          <p:cNvPicPr>
            <a:picLocks noChangeAspect="1"/>
          </p:cNvPicPr>
          <p:nvPr/>
        </p:nvPicPr>
        <p:blipFill>
          <a:blip r:embed="rId2"/>
          <a:stretch>
            <a:fillRect/>
          </a:stretch>
        </p:blipFill>
        <p:spPr>
          <a:xfrm>
            <a:off x="1506537" y="609601"/>
            <a:ext cx="8997067" cy="5888989"/>
          </a:xfrm>
          <a:prstGeom prst="rect">
            <a:avLst/>
          </a:prstGeom>
        </p:spPr>
      </p:pic>
    </p:spTree>
    <p:extLst>
      <p:ext uri="{BB962C8B-B14F-4D97-AF65-F5344CB8AC3E}">
        <p14:creationId xmlns:p14="http://schemas.microsoft.com/office/powerpoint/2010/main" val="2079458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5FB5-3CE8-45D1-ADAB-20B89F164DF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42EB2B5-4C82-407E-8FE1-ADCAC435D538}"/>
              </a:ext>
            </a:extLst>
          </p:cNvPr>
          <p:cNvPicPr>
            <a:picLocks noGrp="1" noChangeAspect="1"/>
          </p:cNvPicPr>
          <p:nvPr>
            <p:ph idx="1"/>
          </p:nvPr>
        </p:nvPicPr>
        <p:blipFill>
          <a:blip r:embed="rId2"/>
          <a:stretch>
            <a:fillRect/>
          </a:stretch>
        </p:blipFill>
        <p:spPr>
          <a:xfrm>
            <a:off x="2068513" y="689726"/>
            <a:ext cx="7634287" cy="5725716"/>
          </a:xfrm>
        </p:spPr>
      </p:pic>
    </p:spTree>
    <p:extLst>
      <p:ext uri="{BB962C8B-B14F-4D97-AF65-F5344CB8AC3E}">
        <p14:creationId xmlns:p14="http://schemas.microsoft.com/office/powerpoint/2010/main" val="3380682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B857-CA8E-4719-A992-0A944CF62918}"/>
              </a:ext>
            </a:extLst>
          </p:cNvPr>
          <p:cNvSpPr>
            <a:spLocks noGrp="1"/>
          </p:cNvSpPr>
          <p:nvPr>
            <p:ph type="title"/>
          </p:nvPr>
        </p:nvSpPr>
        <p:spPr/>
        <p:txBody>
          <a:bodyPr/>
          <a:lstStyle/>
          <a:p>
            <a:r>
              <a:rPr lang="en-US" dirty="0"/>
              <a:t>Confidentiality</a:t>
            </a:r>
            <a:br>
              <a:rPr lang="en-US" dirty="0"/>
            </a:br>
            <a:endParaRPr lang="en-US" dirty="0"/>
          </a:p>
        </p:txBody>
      </p:sp>
      <p:sp>
        <p:nvSpPr>
          <p:cNvPr id="3" name="Content Placeholder 2">
            <a:extLst>
              <a:ext uri="{FF2B5EF4-FFF2-40B4-BE49-F238E27FC236}">
                <a16:creationId xmlns:a16="http://schemas.microsoft.com/office/drawing/2014/main" id="{04BABF84-E781-43D2-969F-2DA388AA7E22}"/>
              </a:ext>
            </a:extLst>
          </p:cNvPr>
          <p:cNvSpPr>
            <a:spLocks noGrp="1"/>
          </p:cNvSpPr>
          <p:nvPr>
            <p:ph idx="1"/>
          </p:nvPr>
        </p:nvSpPr>
        <p:spPr/>
        <p:txBody>
          <a:bodyPr/>
          <a:lstStyle/>
          <a:p>
            <a:r>
              <a:rPr lang="en-US" dirty="0"/>
              <a:t>“PMS Clinic” – otherwise unmarked</a:t>
            </a:r>
          </a:p>
          <a:p>
            <a:r>
              <a:rPr lang="en-US" dirty="0"/>
              <a:t>Clinic was outside University of Pittsburgh</a:t>
            </a:r>
          </a:p>
          <a:p>
            <a:r>
              <a:rPr lang="en-US" dirty="0"/>
              <a:t>Phone calls – “from the University of Pittsburgh” </a:t>
            </a:r>
          </a:p>
          <a:p>
            <a:r>
              <a:rPr lang="en-US" dirty="0"/>
              <a:t>Staff would not approach participants in the community </a:t>
            </a:r>
          </a:p>
          <a:p>
            <a:r>
              <a:rPr lang="en-US" dirty="0"/>
              <a:t>Staff signed confidentiality agreement</a:t>
            </a:r>
          </a:p>
          <a:p>
            <a:r>
              <a:rPr lang="en-US" dirty="0"/>
              <a:t>Labs and testing released only with permission</a:t>
            </a:r>
          </a:p>
        </p:txBody>
      </p:sp>
    </p:spTree>
    <p:extLst>
      <p:ext uri="{BB962C8B-B14F-4D97-AF65-F5344CB8AC3E}">
        <p14:creationId xmlns:p14="http://schemas.microsoft.com/office/powerpoint/2010/main" val="2473048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A193-4631-47D4-8786-A740D0E3D0D7}"/>
              </a:ext>
            </a:extLst>
          </p:cNvPr>
          <p:cNvSpPr>
            <a:spLocks noGrp="1"/>
          </p:cNvSpPr>
          <p:nvPr>
            <p:ph type="title"/>
          </p:nvPr>
        </p:nvSpPr>
        <p:spPr/>
        <p:txBody>
          <a:bodyPr/>
          <a:lstStyle/>
          <a:p>
            <a:r>
              <a:rPr lang="en-US" dirty="0"/>
              <a:t>Feeling Safe</a:t>
            </a:r>
          </a:p>
        </p:txBody>
      </p:sp>
      <p:sp>
        <p:nvSpPr>
          <p:cNvPr id="3" name="Content Placeholder 2">
            <a:extLst>
              <a:ext uri="{FF2B5EF4-FFF2-40B4-BE49-F238E27FC236}">
                <a16:creationId xmlns:a16="http://schemas.microsoft.com/office/drawing/2014/main" id="{9A3A3486-EC9A-4841-885C-1A091102E6EC}"/>
              </a:ext>
            </a:extLst>
          </p:cNvPr>
          <p:cNvSpPr>
            <a:spLocks noGrp="1"/>
          </p:cNvSpPr>
          <p:nvPr>
            <p:ph idx="1"/>
          </p:nvPr>
        </p:nvSpPr>
        <p:spPr>
          <a:xfrm>
            <a:off x="1103312" y="2052918"/>
            <a:ext cx="8365808" cy="4195481"/>
          </a:xfrm>
        </p:spPr>
        <p:txBody>
          <a:bodyPr>
            <a:normAutofit/>
          </a:bodyPr>
          <a:lstStyle/>
          <a:p>
            <a:pPr marL="0" indent="0">
              <a:buNone/>
            </a:pPr>
            <a:r>
              <a:rPr lang="en-US" dirty="0"/>
              <a:t>This was a time when people living with HIV and members of the LGBT community did not have a place to feel safe.  Pitt </a:t>
            </a:r>
            <a:r>
              <a:rPr lang="en-US" dirty="0" err="1"/>
              <a:t>Mens</a:t>
            </a:r>
            <a:r>
              <a:rPr lang="en-US" dirty="0"/>
              <a:t> Study gave them a place to go to feel safe. People felt safe to be themselves”</a:t>
            </a:r>
          </a:p>
          <a:p>
            <a:pPr marL="0" indent="0">
              <a:buNone/>
            </a:pPr>
            <a:r>
              <a:rPr lang="en-US" dirty="0"/>
              <a:t>“Many participants didn’t feel comfortable that their physicians knew about HIV.  Some people didn’t even want their health care providers to know because they were afraid of being judged or rejected.  People needed a place to get facts and true information. Pitt </a:t>
            </a:r>
            <a:r>
              <a:rPr lang="en-US" dirty="0" err="1"/>
              <a:t>Mens</a:t>
            </a:r>
            <a:r>
              <a:rPr lang="en-US" dirty="0"/>
              <a:t> Study was that trusted spot”</a:t>
            </a:r>
          </a:p>
          <a:p>
            <a:pPr marL="0" indent="0">
              <a:buNone/>
            </a:pPr>
            <a:r>
              <a:rPr lang="en-US" dirty="0"/>
              <a:t>													Carol Mitchell, RN</a:t>
            </a:r>
          </a:p>
        </p:txBody>
      </p:sp>
      <p:pic>
        <p:nvPicPr>
          <p:cNvPr id="4" name="Picture 3">
            <a:extLst>
              <a:ext uri="{FF2B5EF4-FFF2-40B4-BE49-F238E27FC236}">
                <a16:creationId xmlns:a16="http://schemas.microsoft.com/office/drawing/2014/main" id="{C019C07C-DA32-45A9-8720-3C2433BE74A1}"/>
              </a:ext>
            </a:extLst>
          </p:cNvPr>
          <p:cNvPicPr>
            <a:picLocks noChangeAspect="1"/>
          </p:cNvPicPr>
          <p:nvPr/>
        </p:nvPicPr>
        <p:blipFill>
          <a:blip r:embed="rId2"/>
          <a:stretch>
            <a:fillRect/>
          </a:stretch>
        </p:blipFill>
        <p:spPr>
          <a:xfrm>
            <a:off x="9877743" y="395886"/>
            <a:ext cx="1907583" cy="2386012"/>
          </a:xfrm>
          <a:prstGeom prst="rect">
            <a:avLst/>
          </a:prstGeom>
        </p:spPr>
      </p:pic>
    </p:spTree>
    <p:extLst>
      <p:ext uri="{BB962C8B-B14F-4D97-AF65-F5344CB8AC3E}">
        <p14:creationId xmlns:p14="http://schemas.microsoft.com/office/powerpoint/2010/main" val="1757857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EDD0-C4D7-4AED-AA36-BBE41A3782D0}"/>
              </a:ext>
            </a:extLst>
          </p:cNvPr>
          <p:cNvSpPr>
            <a:spLocks noGrp="1"/>
          </p:cNvSpPr>
          <p:nvPr>
            <p:ph type="title"/>
          </p:nvPr>
        </p:nvSpPr>
        <p:spPr/>
        <p:txBody>
          <a:bodyPr/>
          <a:lstStyle/>
          <a:p>
            <a:r>
              <a:rPr lang="en-US" dirty="0"/>
              <a:t>Remembering the past</a:t>
            </a:r>
          </a:p>
        </p:txBody>
      </p:sp>
      <p:sp>
        <p:nvSpPr>
          <p:cNvPr id="3" name="Content Placeholder 2">
            <a:extLst>
              <a:ext uri="{FF2B5EF4-FFF2-40B4-BE49-F238E27FC236}">
                <a16:creationId xmlns:a16="http://schemas.microsoft.com/office/drawing/2014/main" id="{F3BA3EBA-2AC7-4EE6-97D9-37718CE34D42}"/>
              </a:ext>
            </a:extLst>
          </p:cNvPr>
          <p:cNvSpPr>
            <a:spLocks noGrp="1"/>
          </p:cNvSpPr>
          <p:nvPr>
            <p:ph idx="1"/>
          </p:nvPr>
        </p:nvSpPr>
        <p:spPr/>
        <p:txBody>
          <a:bodyPr/>
          <a:lstStyle/>
          <a:p>
            <a:endParaRPr lang="en-US"/>
          </a:p>
        </p:txBody>
      </p:sp>
      <p:pic>
        <p:nvPicPr>
          <p:cNvPr id="5122" name="Picture 2" descr="Bill Buchanan">
            <a:extLst>
              <a:ext uri="{FF2B5EF4-FFF2-40B4-BE49-F238E27FC236}">
                <a16:creationId xmlns:a16="http://schemas.microsoft.com/office/drawing/2014/main" id="{F607CC76-1094-4F0F-8B31-B8DFDBB10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166" y="1371002"/>
            <a:ext cx="7558979" cy="503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17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BD10-C4E8-4B2F-912B-38C2DE6EA2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52DAE0-D828-4B98-BCF6-4A11060C536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C3935D-B68A-4D01-B864-21F0ACAFF1E2}"/>
              </a:ext>
            </a:extLst>
          </p:cNvPr>
          <p:cNvPicPr>
            <a:picLocks noChangeAspect="1"/>
          </p:cNvPicPr>
          <p:nvPr/>
        </p:nvPicPr>
        <p:blipFill>
          <a:blip r:embed="rId2"/>
          <a:stretch>
            <a:fillRect/>
          </a:stretch>
        </p:blipFill>
        <p:spPr>
          <a:xfrm>
            <a:off x="1507057" y="749452"/>
            <a:ext cx="8542796" cy="5655830"/>
          </a:xfrm>
          <a:prstGeom prst="rect">
            <a:avLst/>
          </a:prstGeom>
        </p:spPr>
      </p:pic>
    </p:spTree>
    <p:extLst>
      <p:ext uri="{BB962C8B-B14F-4D97-AF65-F5344CB8AC3E}">
        <p14:creationId xmlns:p14="http://schemas.microsoft.com/office/powerpoint/2010/main" val="1973033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13499-7D7C-413E-8791-7C09A48481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BCF120-34E0-4C30-8B7E-E742D29C9B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75AF78F-EE14-4D25-8F66-293ED2756A65}"/>
              </a:ext>
            </a:extLst>
          </p:cNvPr>
          <p:cNvPicPr>
            <a:picLocks noChangeAspect="1"/>
          </p:cNvPicPr>
          <p:nvPr/>
        </p:nvPicPr>
        <p:blipFill>
          <a:blip r:embed="rId2"/>
          <a:stretch>
            <a:fillRect/>
          </a:stretch>
        </p:blipFill>
        <p:spPr>
          <a:xfrm>
            <a:off x="1103312" y="452718"/>
            <a:ext cx="9879482" cy="6102033"/>
          </a:xfrm>
          <a:prstGeom prst="rect">
            <a:avLst/>
          </a:prstGeom>
        </p:spPr>
      </p:pic>
    </p:spTree>
    <p:extLst>
      <p:ext uri="{BB962C8B-B14F-4D97-AF65-F5344CB8AC3E}">
        <p14:creationId xmlns:p14="http://schemas.microsoft.com/office/powerpoint/2010/main" val="991288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AD32B-63C2-4BF6-BE75-D09CD59C6A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3D677D-6E68-4527-9DA7-4E9D57F1BC4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6FB7C0B-DFBE-4DA1-918B-80115A661298}"/>
              </a:ext>
            </a:extLst>
          </p:cNvPr>
          <p:cNvPicPr>
            <a:picLocks noChangeAspect="1"/>
          </p:cNvPicPr>
          <p:nvPr/>
        </p:nvPicPr>
        <p:blipFill>
          <a:blip r:embed="rId2"/>
          <a:stretch>
            <a:fillRect/>
          </a:stretch>
        </p:blipFill>
        <p:spPr>
          <a:xfrm>
            <a:off x="1331912" y="452718"/>
            <a:ext cx="8945229" cy="5952564"/>
          </a:xfrm>
          <a:prstGeom prst="rect">
            <a:avLst/>
          </a:prstGeom>
        </p:spPr>
      </p:pic>
    </p:spTree>
    <p:extLst>
      <p:ext uri="{BB962C8B-B14F-4D97-AF65-F5344CB8AC3E}">
        <p14:creationId xmlns:p14="http://schemas.microsoft.com/office/powerpoint/2010/main" val="3237300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4E19-3431-4C2E-9AAF-F3A2E74BDE58}"/>
              </a:ext>
            </a:extLst>
          </p:cNvPr>
          <p:cNvSpPr>
            <a:spLocks noGrp="1"/>
          </p:cNvSpPr>
          <p:nvPr>
            <p:ph type="title"/>
          </p:nvPr>
        </p:nvSpPr>
        <p:spPr/>
        <p:txBody>
          <a:bodyPr/>
          <a:lstStyle/>
          <a:p>
            <a:r>
              <a:rPr lang="en-US" dirty="0"/>
              <a:t>What is the Pitt </a:t>
            </a:r>
            <a:r>
              <a:rPr lang="en-US" dirty="0" err="1"/>
              <a:t>Mens</a:t>
            </a:r>
            <a:r>
              <a:rPr lang="en-US" dirty="0"/>
              <a:t> Study?</a:t>
            </a:r>
          </a:p>
        </p:txBody>
      </p:sp>
      <p:sp>
        <p:nvSpPr>
          <p:cNvPr id="3" name="Content Placeholder 2">
            <a:extLst>
              <a:ext uri="{FF2B5EF4-FFF2-40B4-BE49-F238E27FC236}">
                <a16:creationId xmlns:a16="http://schemas.microsoft.com/office/drawing/2014/main" id="{3C22277C-5248-4A76-84CD-3F6189F8F866}"/>
              </a:ext>
            </a:extLst>
          </p:cNvPr>
          <p:cNvSpPr>
            <a:spLocks noGrp="1"/>
          </p:cNvSpPr>
          <p:nvPr>
            <p:ph idx="1"/>
          </p:nvPr>
        </p:nvSpPr>
        <p:spPr/>
        <p:txBody>
          <a:bodyPr/>
          <a:lstStyle/>
          <a:p>
            <a:r>
              <a:rPr lang="en-US" dirty="0"/>
              <a:t>The Pitt Men’s Study (PMS) is a confidential research study of the natural history of HIV/AIDS, funded by the National Institutes of Health that has been ongoing in Pittsburgh since 1984.</a:t>
            </a:r>
          </a:p>
          <a:p>
            <a:r>
              <a:rPr lang="en-US" dirty="0"/>
              <a:t>Cohort of approximately 3000 men to gather information on the epidemiology, virology, immunology, and pathology of the HIV.</a:t>
            </a:r>
          </a:p>
          <a:p>
            <a:r>
              <a:rPr lang="en-US" dirty="0"/>
              <a:t>Originally part of the Multicenter AIDS Cohort Study (MACS)</a:t>
            </a:r>
          </a:p>
          <a:p>
            <a:r>
              <a:rPr lang="en-US" dirty="0"/>
              <a:t>In 201 </a:t>
            </a:r>
            <a:r>
              <a:rPr lang="en-US" dirty="0">
                <a:hlinkClick r:id="rId2"/>
              </a:rPr>
              <a:t>MACS/WIHS Combined Cohort Study</a:t>
            </a:r>
            <a:r>
              <a:rPr lang="en-US" dirty="0"/>
              <a:t> (MWCCS), collaborative research effort that aims to understand and reduce the impact of chronic health conditions—including heart, lung, blood, and sleep (HLBS) disorders—that affect people living with HIV</a:t>
            </a:r>
          </a:p>
          <a:p>
            <a:r>
              <a:rPr lang="en-US" dirty="0"/>
              <a:t>Funding through NHLBI (National Heart Blood Lung Institute)</a:t>
            </a:r>
          </a:p>
          <a:p>
            <a:endParaRPr lang="en-US" dirty="0"/>
          </a:p>
        </p:txBody>
      </p:sp>
    </p:spTree>
    <p:extLst>
      <p:ext uri="{BB962C8B-B14F-4D97-AF65-F5344CB8AC3E}">
        <p14:creationId xmlns:p14="http://schemas.microsoft.com/office/powerpoint/2010/main" val="907643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98402-F9C3-4A35-B28E-AC48F472A366}"/>
              </a:ext>
            </a:extLst>
          </p:cNvPr>
          <p:cNvSpPr>
            <a:spLocks noGrp="1"/>
          </p:cNvSpPr>
          <p:nvPr>
            <p:ph type="title"/>
          </p:nvPr>
        </p:nvSpPr>
        <p:spPr/>
        <p:txBody>
          <a:bodyPr/>
          <a:lstStyle/>
          <a:p>
            <a:r>
              <a:rPr lang="en-US" dirty="0"/>
              <a:t>Caring for Participants</a:t>
            </a:r>
          </a:p>
        </p:txBody>
      </p:sp>
      <p:sp>
        <p:nvSpPr>
          <p:cNvPr id="3" name="Content Placeholder 2">
            <a:extLst>
              <a:ext uri="{FF2B5EF4-FFF2-40B4-BE49-F238E27FC236}">
                <a16:creationId xmlns:a16="http://schemas.microsoft.com/office/drawing/2014/main" id="{2661BEE4-A84E-4B2F-A2A1-D4E7DAA814E9}"/>
              </a:ext>
            </a:extLst>
          </p:cNvPr>
          <p:cNvSpPr>
            <a:spLocks noGrp="1"/>
          </p:cNvSpPr>
          <p:nvPr>
            <p:ph idx="1"/>
          </p:nvPr>
        </p:nvSpPr>
        <p:spPr/>
        <p:txBody>
          <a:bodyPr/>
          <a:lstStyle/>
          <a:p>
            <a:r>
              <a:rPr lang="en-US" dirty="0"/>
              <a:t>Participants placed great value in clinical testing and physical examinations done as part of the study </a:t>
            </a:r>
          </a:p>
          <a:p>
            <a:r>
              <a:rPr lang="en-US" dirty="0"/>
              <a:t>Labs and Testing done as part of the study were sometimes the only “HIV care” some participants received</a:t>
            </a:r>
          </a:p>
          <a:p>
            <a:r>
              <a:rPr lang="en-US" dirty="0"/>
              <a:t>Clinical staff sometimes provided care outside of the clinic </a:t>
            </a:r>
          </a:p>
          <a:p>
            <a:r>
              <a:rPr lang="en-US" dirty="0"/>
              <a:t>Staff could escort participants to PACT (Pittsburgh AIDS Center for Treatment) to receive care</a:t>
            </a:r>
          </a:p>
          <a:p>
            <a:r>
              <a:rPr lang="en-US" dirty="0"/>
              <a:t>Referral for other support services</a:t>
            </a:r>
          </a:p>
          <a:p>
            <a:endParaRPr lang="en-US" dirty="0"/>
          </a:p>
          <a:p>
            <a:endParaRPr lang="en-US" dirty="0"/>
          </a:p>
        </p:txBody>
      </p:sp>
    </p:spTree>
    <p:extLst>
      <p:ext uri="{BB962C8B-B14F-4D97-AF65-F5344CB8AC3E}">
        <p14:creationId xmlns:p14="http://schemas.microsoft.com/office/powerpoint/2010/main" val="471471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1856-3A19-4D08-B87E-8134D7F8BD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AA96F0-F138-4F6E-A26E-85751FAE47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98F6A44-EF4E-47A0-9E59-BBAF5E45E49E}"/>
              </a:ext>
            </a:extLst>
          </p:cNvPr>
          <p:cNvPicPr>
            <a:picLocks noChangeAspect="1"/>
          </p:cNvPicPr>
          <p:nvPr/>
        </p:nvPicPr>
        <p:blipFill>
          <a:blip r:embed="rId2"/>
          <a:stretch>
            <a:fillRect/>
          </a:stretch>
        </p:blipFill>
        <p:spPr>
          <a:xfrm>
            <a:off x="496084" y="452717"/>
            <a:ext cx="4533918" cy="5231443"/>
          </a:xfrm>
          <a:prstGeom prst="rect">
            <a:avLst/>
          </a:prstGeom>
        </p:spPr>
      </p:pic>
      <p:pic>
        <p:nvPicPr>
          <p:cNvPr id="5" name="Picture 4">
            <a:extLst>
              <a:ext uri="{FF2B5EF4-FFF2-40B4-BE49-F238E27FC236}">
                <a16:creationId xmlns:a16="http://schemas.microsoft.com/office/drawing/2014/main" id="{0B9B2E6F-4A88-4ABA-BE65-17D969C6500C}"/>
              </a:ext>
            </a:extLst>
          </p:cNvPr>
          <p:cNvPicPr>
            <a:picLocks noChangeAspect="1"/>
          </p:cNvPicPr>
          <p:nvPr/>
        </p:nvPicPr>
        <p:blipFill>
          <a:blip r:embed="rId3"/>
          <a:stretch>
            <a:fillRect/>
          </a:stretch>
        </p:blipFill>
        <p:spPr>
          <a:xfrm>
            <a:off x="5438033" y="452719"/>
            <a:ext cx="2712509" cy="3103230"/>
          </a:xfrm>
          <a:prstGeom prst="rect">
            <a:avLst/>
          </a:prstGeom>
        </p:spPr>
      </p:pic>
      <p:pic>
        <p:nvPicPr>
          <p:cNvPr id="6" name="Picture 5">
            <a:extLst>
              <a:ext uri="{FF2B5EF4-FFF2-40B4-BE49-F238E27FC236}">
                <a16:creationId xmlns:a16="http://schemas.microsoft.com/office/drawing/2014/main" id="{79CB787B-D008-44FF-8A52-32FF4F004E1F}"/>
              </a:ext>
            </a:extLst>
          </p:cNvPr>
          <p:cNvPicPr>
            <a:picLocks noChangeAspect="1"/>
          </p:cNvPicPr>
          <p:nvPr/>
        </p:nvPicPr>
        <p:blipFill>
          <a:blip r:embed="rId4"/>
          <a:stretch>
            <a:fillRect/>
          </a:stretch>
        </p:blipFill>
        <p:spPr>
          <a:xfrm>
            <a:off x="5438033" y="3959502"/>
            <a:ext cx="6257883" cy="2644497"/>
          </a:xfrm>
          <a:prstGeom prst="rect">
            <a:avLst/>
          </a:prstGeom>
        </p:spPr>
      </p:pic>
    </p:spTree>
    <p:extLst>
      <p:ext uri="{BB962C8B-B14F-4D97-AF65-F5344CB8AC3E}">
        <p14:creationId xmlns:p14="http://schemas.microsoft.com/office/powerpoint/2010/main" val="1280320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2E47-C8E8-4167-A848-C584BA8A2B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7C7D41-6871-4CF3-ABE2-1C410D5BA1D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8AD988-E615-4987-B719-2C3ED1F0DB44}"/>
              </a:ext>
            </a:extLst>
          </p:cNvPr>
          <p:cNvPicPr>
            <a:picLocks noChangeAspect="1"/>
          </p:cNvPicPr>
          <p:nvPr/>
        </p:nvPicPr>
        <p:blipFill>
          <a:blip r:embed="rId2"/>
          <a:stretch>
            <a:fillRect/>
          </a:stretch>
        </p:blipFill>
        <p:spPr>
          <a:xfrm>
            <a:off x="431799" y="214771"/>
            <a:ext cx="3590925" cy="3476625"/>
          </a:xfrm>
          <a:prstGeom prst="rect">
            <a:avLst/>
          </a:prstGeom>
        </p:spPr>
      </p:pic>
      <p:pic>
        <p:nvPicPr>
          <p:cNvPr id="5" name="Picture 4">
            <a:extLst>
              <a:ext uri="{FF2B5EF4-FFF2-40B4-BE49-F238E27FC236}">
                <a16:creationId xmlns:a16="http://schemas.microsoft.com/office/drawing/2014/main" id="{9278B574-1362-428B-97CA-5564693C3306}"/>
              </a:ext>
            </a:extLst>
          </p:cNvPr>
          <p:cNvPicPr>
            <a:picLocks noChangeAspect="1"/>
          </p:cNvPicPr>
          <p:nvPr/>
        </p:nvPicPr>
        <p:blipFill>
          <a:blip r:embed="rId3"/>
          <a:stretch>
            <a:fillRect/>
          </a:stretch>
        </p:blipFill>
        <p:spPr>
          <a:xfrm>
            <a:off x="8486457" y="214771"/>
            <a:ext cx="3412071" cy="6444017"/>
          </a:xfrm>
          <a:prstGeom prst="rect">
            <a:avLst/>
          </a:prstGeom>
        </p:spPr>
      </p:pic>
    </p:spTree>
    <p:extLst>
      <p:ext uri="{BB962C8B-B14F-4D97-AF65-F5344CB8AC3E}">
        <p14:creationId xmlns:p14="http://schemas.microsoft.com/office/powerpoint/2010/main" val="3473776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534C-FF2E-424E-B3D0-07971F9BA7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3A9693-3813-4B44-BBBD-25BADAE4CC4C}"/>
              </a:ext>
            </a:extLst>
          </p:cNvPr>
          <p:cNvSpPr>
            <a:spLocks noGrp="1"/>
          </p:cNvSpPr>
          <p:nvPr>
            <p:ph idx="1"/>
          </p:nvPr>
        </p:nvSpPr>
        <p:spPr/>
        <p:txBody>
          <a:bodyPr/>
          <a:lstStyle/>
          <a:p>
            <a:endParaRPr lang="en-US"/>
          </a:p>
        </p:txBody>
      </p:sp>
      <p:pic>
        <p:nvPicPr>
          <p:cNvPr id="7170" name="Picture 2" descr="Dr. Jerry Rabinowitz, who was killed in the mass shooting at a Squirrel Hill synagogue.">
            <a:extLst>
              <a:ext uri="{FF2B5EF4-FFF2-40B4-BE49-F238E27FC236}">
                <a16:creationId xmlns:a16="http://schemas.microsoft.com/office/drawing/2014/main" id="{FC5D377A-8F57-4E3E-91F4-59FD1E39C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505" y="609601"/>
            <a:ext cx="7882255" cy="551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156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2843-6232-49CD-A47F-28B668E3AE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0F4670-EBC4-4C5C-867E-21CC486E052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C3593CC-0786-4930-B692-2E5ADC1F96FB}"/>
              </a:ext>
            </a:extLst>
          </p:cNvPr>
          <p:cNvPicPr>
            <a:picLocks noChangeAspect="1"/>
          </p:cNvPicPr>
          <p:nvPr/>
        </p:nvPicPr>
        <p:blipFill>
          <a:blip r:embed="rId2"/>
          <a:stretch>
            <a:fillRect/>
          </a:stretch>
        </p:blipFill>
        <p:spPr>
          <a:xfrm>
            <a:off x="2493765" y="452718"/>
            <a:ext cx="6327996" cy="6165080"/>
          </a:xfrm>
          <a:prstGeom prst="rect">
            <a:avLst/>
          </a:prstGeom>
        </p:spPr>
      </p:pic>
    </p:spTree>
    <p:extLst>
      <p:ext uri="{BB962C8B-B14F-4D97-AF65-F5344CB8AC3E}">
        <p14:creationId xmlns:p14="http://schemas.microsoft.com/office/powerpoint/2010/main" val="2654475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79B8-DAE8-4B54-BB93-4F3201890E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12E4E5-890A-4340-AF74-17FBBB4170E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A0CBD54-2DCD-4C8C-B855-3AE38B8669DA}"/>
              </a:ext>
            </a:extLst>
          </p:cNvPr>
          <p:cNvPicPr>
            <a:picLocks noChangeAspect="1"/>
          </p:cNvPicPr>
          <p:nvPr/>
        </p:nvPicPr>
        <p:blipFill>
          <a:blip r:embed="rId2"/>
          <a:stretch>
            <a:fillRect/>
          </a:stretch>
        </p:blipFill>
        <p:spPr>
          <a:xfrm>
            <a:off x="2471737" y="1495425"/>
            <a:ext cx="7248525" cy="3867150"/>
          </a:xfrm>
          <a:prstGeom prst="rect">
            <a:avLst/>
          </a:prstGeom>
        </p:spPr>
      </p:pic>
    </p:spTree>
    <p:extLst>
      <p:ext uri="{BB962C8B-B14F-4D97-AF65-F5344CB8AC3E}">
        <p14:creationId xmlns:p14="http://schemas.microsoft.com/office/powerpoint/2010/main" val="3728305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649C-A83D-4FED-B3D3-8284E52B2D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5E664A-DFA9-4B37-9F9D-5BCBF322911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E91B7B5-D03A-4605-AF31-3EA9312AE0D6}"/>
              </a:ext>
            </a:extLst>
          </p:cNvPr>
          <p:cNvPicPr>
            <a:picLocks noChangeAspect="1"/>
          </p:cNvPicPr>
          <p:nvPr/>
        </p:nvPicPr>
        <p:blipFill>
          <a:blip r:embed="rId2"/>
          <a:stretch>
            <a:fillRect/>
          </a:stretch>
        </p:blipFill>
        <p:spPr>
          <a:xfrm>
            <a:off x="0" y="0"/>
            <a:ext cx="11576454" cy="5451019"/>
          </a:xfrm>
          <a:prstGeom prst="rect">
            <a:avLst/>
          </a:prstGeom>
        </p:spPr>
      </p:pic>
      <p:pic>
        <p:nvPicPr>
          <p:cNvPr id="6" name="Picture 5">
            <a:extLst>
              <a:ext uri="{FF2B5EF4-FFF2-40B4-BE49-F238E27FC236}">
                <a16:creationId xmlns:a16="http://schemas.microsoft.com/office/drawing/2014/main" id="{6CED5108-5AE5-48E8-B283-8F71C96052E8}"/>
              </a:ext>
            </a:extLst>
          </p:cNvPr>
          <p:cNvPicPr>
            <a:picLocks noChangeAspect="1"/>
          </p:cNvPicPr>
          <p:nvPr/>
        </p:nvPicPr>
        <p:blipFill>
          <a:blip r:embed="rId3"/>
          <a:stretch>
            <a:fillRect/>
          </a:stretch>
        </p:blipFill>
        <p:spPr>
          <a:xfrm>
            <a:off x="3303420" y="4048171"/>
            <a:ext cx="6024223" cy="2534027"/>
          </a:xfrm>
          <a:prstGeom prst="rect">
            <a:avLst/>
          </a:prstGeom>
        </p:spPr>
      </p:pic>
    </p:spTree>
    <p:extLst>
      <p:ext uri="{BB962C8B-B14F-4D97-AF65-F5344CB8AC3E}">
        <p14:creationId xmlns:p14="http://schemas.microsoft.com/office/powerpoint/2010/main" val="3799632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B099-5C6F-4D3C-AE05-8557D00F70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6D9D77-6B27-4CBB-9BF5-4D0324F3DE6B}"/>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1C753CBF-26FC-4483-A440-F352F23BA5BF}"/>
              </a:ext>
            </a:extLst>
          </p:cNvPr>
          <p:cNvSpPr/>
          <p:nvPr/>
        </p:nvSpPr>
        <p:spPr>
          <a:xfrm>
            <a:off x="3200816" y="3244334"/>
            <a:ext cx="5790368" cy="369332"/>
          </a:xfrm>
          <a:prstGeom prst="rect">
            <a:avLst/>
          </a:prstGeom>
        </p:spPr>
        <p:txBody>
          <a:bodyPr wrap="none">
            <a:spAutoFit/>
          </a:bodyPr>
          <a:lstStyle/>
          <a:p>
            <a:r>
              <a:rPr lang="en-US" dirty="0"/>
              <a:t>https://www.youtube.com/watch?v=jFNDZZVxFD4</a:t>
            </a:r>
          </a:p>
        </p:txBody>
      </p:sp>
    </p:spTree>
    <p:extLst>
      <p:ext uri="{BB962C8B-B14F-4D97-AF65-F5344CB8AC3E}">
        <p14:creationId xmlns:p14="http://schemas.microsoft.com/office/powerpoint/2010/main" val="1452590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137BC-20EA-4710-B451-9244FC97E2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DB4CC1-B2E4-426B-9E26-D41E8E9F49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5CF64F-D191-44D4-8878-C610E7139CFB}"/>
              </a:ext>
            </a:extLst>
          </p:cNvPr>
          <p:cNvPicPr>
            <a:picLocks noChangeAspect="1"/>
          </p:cNvPicPr>
          <p:nvPr/>
        </p:nvPicPr>
        <p:blipFill>
          <a:blip r:embed="rId2"/>
          <a:stretch>
            <a:fillRect/>
          </a:stretch>
        </p:blipFill>
        <p:spPr>
          <a:xfrm>
            <a:off x="406669" y="453316"/>
            <a:ext cx="7091142" cy="5952564"/>
          </a:xfrm>
          <a:prstGeom prst="rect">
            <a:avLst/>
          </a:prstGeom>
        </p:spPr>
      </p:pic>
      <p:pic>
        <p:nvPicPr>
          <p:cNvPr id="5" name="Picture 4">
            <a:extLst>
              <a:ext uri="{FF2B5EF4-FFF2-40B4-BE49-F238E27FC236}">
                <a16:creationId xmlns:a16="http://schemas.microsoft.com/office/drawing/2014/main" id="{492D1E43-F6E1-49F8-8F02-B78DAD80B240}"/>
              </a:ext>
            </a:extLst>
          </p:cNvPr>
          <p:cNvPicPr>
            <a:picLocks noChangeAspect="1"/>
          </p:cNvPicPr>
          <p:nvPr/>
        </p:nvPicPr>
        <p:blipFill>
          <a:blip r:embed="rId3"/>
          <a:stretch>
            <a:fillRect/>
          </a:stretch>
        </p:blipFill>
        <p:spPr>
          <a:xfrm>
            <a:off x="7935845" y="769756"/>
            <a:ext cx="3849486" cy="2566324"/>
          </a:xfrm>
          <a:prstGeom prst="rect">
            <a:avLst/>
          </a:prstGeom>
        </p:spPr>
      </p:pic>
      <p:pic>
        <p:nvPicPr>
          <p:cNvPr id="6" name="Picture 5">
            <a:extLst>
              <a:ext uri="{FF2B5EF4-FFF2-40B4-BE49-F238E27FC236}">
                <a16:creationId xmlns:a16="http://schemas.microsoft.com/office/drawing/2014/main" id="{3AE264CF-C9E3-4DF0-BAD0-2C96575D8C7F}"/>
              </a:ext>
            </a:extLst>
          </p:cNvPr>
          <p:cNvPicPr>
            <a:picLocks noChangeAspect="1"/>
          </p:cNvPicPr>
          <p:nvPr/>
        </p:nvPicPr>
        <p:blipFill>
          <a:blip r:embed="rId4"/>
          <a:stretch>
            <a:fillRect/>
          </a:stretch>
        </p:blipFill>
        <p:spPr>
          <a:xfrm>
            <a:off x="7935844" y="3653118"/>
            <a:ext cx="3152843" cy="2083128"/>
          </a:xfrm>
          <a:prstGeom prst="rect">
            <a:avLst/>
          </a:prstGeom>
        </p:spPr>
      </p:pic>
      <p:sp>
        <p:nvSpPr>
          <p:cNvPr id="7" name="TextBox 6">
            <a:extLst>
              <a:ext uri="{FF2B5EF4-FFF2-40B4-BE49-F238E27FC236}">
                <a16:creationId xmlns:a16="http://schemas.microsoft.com/office/drawing/2014/main" id="{B5F31161-45C9-488E-AC18-6C7E0D471BB0}"/>
              </a:ext>
            </a:extLst>
          </p:cNvPr>
          <p:cNvSpPr txBox="1"/>
          <p:nvPr/>
        </p:nvSpPr>
        <p:spPr>
          <a:xfrm>
            <a:off x="7831827" y="5840830"/>
            <a:ext cx="3740413" cy="646331"/>
          </a:xfrm>
          <a:prstGeom prst="rect">
            <a:avLst/>
          </a:prstGeom>
          <a:noFill/>
        </p:spPr>
        <p:txBody>
          <a:bodyPr wrap="square" rtlCol="0">
            <a:spAutoFit/>
          </a:bodyPr>
          <a:lstStyle/>
          <a:p>
            <a:r>
              <a:rPr lang="en-US" dirty="0"/>
              <a:t>August “Buzz” </a:t>
            </a:r>
            <a:r>
              <a:rPr lang="en-US" dirty="0" err="1"/>
              <a:t>Pusateri</a:t>
            </a:r>
            <a:r>
              <a:rPr lang="en-US" dirty="0"/>
              <a:t> – former CAB Chair</a:t>
            </a:r>
          </a:p>
        </p:txBody>
      </p:sp>
    </p:spTree>
    <p:extLst>
      <p:ext uri="{BB962C8B-B14F-4D97-AF65-F5344CB8AC3E}">
        <p14:creationId xmlns:p14="http://schemas.microsoft.com/office/powerpoint/2010/main" val="3397764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8A834-6923-4DCF-8412-03F8E97399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EBF464-7ABD-491C-A852-1BDFCF4960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C18F65-F702-4E4F-A58B-29678F58418B}"/>
              </a:ext>
            </a:extLst>
          </p:cNvPr>
          <p:cNvPicPr>
            <a:picLocks noChangeAspect="1"/>
          </p:cNvPicPr>
          <p:nvPr/>
        </p:nvPicPr>
        <p:blipFill>
          <a:blip r:embed="rId2"/>
          <a:stretch>
            <a:fillRect/>
          </a:stretch>
        </p:blipFill>
        <p:spPr>
          <a:xfrm>
            <a:off x="1103312" y="452718"/>
            <a:ext cx="9762884" cy="5694082"/>
          </a:xfrm>
          <a:prstGeom prst="rect">
            <a:avLst/>
          </a:prstGeom>
        </p:spPr>
      </p:pic>
    </p:spTree>
    <p:extLst>
      <p:ext uri="{BB962C8B-B14F-4D97-AF65-F5344CB8AC3E}">
        <p14:creationId xmlns:p14="http://schemas.microsoft.com/office/powerpoint/2010/main" val="373277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A867-7FBD-4F9D-8F26-9EA75477308E}"/>
              </a:ext>
            </a:extLst>
          </p:cNvPr>
          <p:cNvSpPr>
            <a:spLocks noGrp="1"/>
          </p:cNvSpPr>
          <p:nvPr>
            <p:ph type="title"/>
          </p:nvPr>
        </p:nvSpPr>
        <p:spPr/>
        <p:txBody>
          <a:bodyPr/>
          <a:lstStyle/>
          <a:p>
            <a:r>
              <a:rPr lang="en-US" dirty="0"/>
              <a:t>Pitt </a:t>
            </a:r>
            <a:r>
              <a:rPr lang="en-US" dirty="0" err="1"/>
              <a:t>Mens</a:t>
            </a:r>
            <a:r>
              <a:rPr lang="en-US" dirty="0"/>
              <a:t> Study at a Glance</a:t>
            </a:r>
          </a:p>
        </p:txBody>
      </p:sp>
      <p:sp>
        <p:nvSpPr>
          <p:cNvPr id="3" name="Content Placeholder 2">
            <a:extLst>
              <a:ext uri="{FF2B5EF4-FFF2-40B4-BE49-F238E27FC236}">
                <a16:creationId xmlns:a16="http://schemas.microsoft.com/office/drawing/2014/main" id="{A4FA35FF-4A8D-48C4-AFFF-089AE6606BE9}"/>
              </a:ext>
            </a:extLst>
          </p:cNvPr>
          <p:cNvSpPr>
            <a:spLocks noGrp="1"/>
          </p:cNvSpPr>
          <p:nvPr>
            <p:ph idx="1"/>
          </p:nvPr>
        </p:nvSpPr>
        <p:spPr/>
        <p:txBody>
          <a:bodyPr/>
          <a:lstStyle/>
          <a:p>
            <a:r>
              <a:rPr lang="en-US" dirty="0"/>
              <a:t>1,811 people have participated in the Pitt Men’s Study </a:t>
            </a:r>
          </a:p>
          <a:p>
            <a:r>
              <a:rPr lang="en-US" dirty="0"/>
              <a:t>438 are still-active participants</a:t>
            </a:r>
          </a:p>
          <a:p>
            <a:r>
              <a:rPr lang="en-US" dirty="0"/>
              <a:t>201 of those who joined in 1985 or before</a:t>
            </a:r>
          </a:p>
          <a:p>
            <a:r>
              <a:rPr lang="en-US" dirty="0"/>
              <a:t>539 have died from AIDS or other causes.</a:t>
            </a:r>
          </a:p>
        </p:txBody>
      </p:sp>
    </p:spTree>
    <p:extLst>
      <p:ext uri="{BB962C8B-B14F-4D97-AF65-F5344CB8AC3E}">
        <p14:creationId xmlns:p14="http://schemas.microsoft.com/office/powerpoint/2010/main" val="887641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90F6-7D5C-4EF3-843E-E607BDE02E8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1ABEC92-F6A2-4EEA-AED1-953958BD657F}"/>
              </a:ext>
            </a:extLst>
          </p:cNvPr>
          <p:cNvPicPr>
            <a:picLocks noChangeAspect="1"/>
          </p:cNvPicPr>
          <p:nvPr/>
        </p:nvPicPr>
        <p:blipFill>
          <a:blip r:embed="rId2"/>
          <a:stretch>
            <a:fillRect/>
          </a:stretch>
        </p:blipFill>
        <p:spPr>
          <a:xfrm>
            <a:off x="357187" y="61912"/>
            <a:ext cx="7820025" cy="6734175"/>
          </a:xfrm>
          <a:prstGeom prst="rect">
            <a:avLst/>
          </a:prstGeom>
        </p:spPr>
      </p:pic>
      <p:pic>
        <p:nvPicPr>
          <p:cNvPr id="5" name="Picture 2" descr="2048554_web1_gtr-HIV01-121519">
            <a:extLst>
              <a:ext uri="{FF2B5EF4-FFF2-40B4-BE49-F238E27FC236}">
                <a16:creationId xmlns:a16="http://schemas.microsoft.com/office/drawing/2014/main" id="{4EE83B02-D427-4676-B31B-68CAF9DAF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754" y="2754420"/>
            <a:ext cx="4431965" cy="3164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B40F71-4434-4C36-B8E7-65F5CFD45045}"/>
              </a:ext>
            </a:extLst>
          </p:cNvPr>
          <p:cNvSpPr txBox="1"/>
          <p:nvPr/>
        </p:nvSpPr>
        <p:spPr>
          <a:xfrm>
            <a:off x="8251498" y="5919120"/>
            <a:ext cx="3940502" cy="369332"/>
          </a:xfrm>
          <a:prstGeom prst="rect">
            <a:avLst/>
          </a:prstGeom>
          <a:noFill/>
        </p:spPr>
        <p:txBody>
          <a:bodyPr wrap="none" rtlCol="0">
            <a:spAutoFit/>
          </a:bodyPr>
          <a:lstStyle/>
          <a:p>
            <a:r>
              <a:rPr lang="en-US" dirty="0"/>
              <a:t>Marc Wagner, former NCAB chair</a:t>
            </a:r>
          </a:p>
        </p:txBody>
      </p:sp>
    </p:spTree>
    <p:extLst>
      <p:ext uri="{BB962C8B-B14F-4D97-AF65-F5344CB8AC3E}">
        <p14:creationId xmlns:p14="http://schemas.microsoft.com/office/powerpoint/2010/main" val="2113814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85CA-1FF5-48A9-A2F7-0034103558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4A30AD-6532-429E-AEE8-33EC287343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328E864-0C43-44AA-B6B2-648C1289BDD7}"/>
              </a:ext>
            </a:extLst>
          </p:cNvPr>
          <p:cNvPicPr>
            <a:picLocks noChangeAspect="1"/>
          </p:cNvPicPr>
          <p:nvPr/>
        </p:nvPicPr>
        <p:blipFill>
          <a:blip r:embed="rId2"/>
          <a:stretch>
            <a:fillRect/>
          </a:stretch>
        </p:blipFill>
        <p:spPr>
          <a:xfrm>
            <a:off x="466725" y="357187"/>
            <a:ext cx="11258550" cy="6143625"/>
          </a:xfrm>
          <a:prstGeom prst="rect">
            <a:avLst/>
          </a:prstGeom>
        </p:spPr>
      </p:pic>
    </p:spTree>
    <p:extLst>
      <p:ext uri="{BB962C8B-B14F-4D97-AF65-F5344CB8AC3E}">
        <p14:creationId xmlns:p14="http://schemas.microsoft.com/office/powerpoint/2010/main" val="3247070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72DC-2228-4AB5-8832-C096C38B9B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42839D-284B-404C-B9B8-50BAD9F78FD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5CFCF0B-21C6-4339-ACA1-8ADF3F660921}"/>
              </a:ext>
            </a:extLst>
          </p:cNvPr>
          <p:cNvPicPr>
            <a:picLocks noChangeAspect="1"/>
          </p:cNvPicPr>
          <p:nvPr/>
        </p:nvPicPr>
        <p:blipFill>
          <a:blip r:embed="rId2"/>
          <a:stretch>
            <a:fillRect/>
          </a:stretch>
        </p:blipFill>
        <p:spPr>
          <a:xfrm>
            <a:off x="1196810" y="537328"/>
            <a:ext cx="9157782" cy="6037868"/>
          </a:xfrm>
          <a:prstGeom prst="rect">
            <a:avLst/>
          </a:prstGeom>
        </p:spPr>
      </p:pic>
    </p:spTree>
    <p:extLst>
      <p:ext uri="{BB962C8B-B14F-4D97-AF65-F5344CB8AC3E}">
        <p14:creationId xmlns:p14="http://schemas.microsoft.com/office/powerpoint/2010/main" val="2941714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1C79D-6998-4493-8F14-3593FBCAD5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2AB4D2-DFAB-4CE4-A395-CD961F06368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82D257-FD97-48F1-ADBF-3190C1EA09CD}"/>
              </a:ext>
            </a:extLst>
          </p:cNvPr>
          <p:cNvPicPr>
            <a:picLocks noChangeAspect="1"/>
          </p:cNvPicPr>
          <p:nvPr/>
        </p:nvPicPr>
        <p:blipFill>
          <a:blip r:embed="rId2"/>
          <a:stretch>
            <a:fillRect/>
          </a:stretch>
        </p:blipFill>
        <p:spPr>
          <a:xfrm>
            <a:off x="1094765" y="609601"/>
            <a:ext cx="9802305" cy="5706666"/>
          </a:xfrm>
          <a:prstGeom prst="rect">
            <a:avLst/>
          </a:prstGeom>
        </p:spPr>
      </p:pic>
    </p:spTree>
    <p:extLst>
      <p:ext uri="{BB962C8B-B14F-4D97-AF65-F5344CB8AC3E}">
        <p14:creationId xmlns:p14="http://schemas.microsoft.com/office/powerpoint/2010/main" val="3128873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151E-B162-4FD0-90E6-9C7B79D7EF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C44CF4-6F1F-4032-852C-A1D46A4464C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C38D58A-4EB7-4F90-A4D1-A68ED7D2F6E1}"/>
              </a:ext>
            </a:extLst>
          </p:cNvPr>
          <p:cNvPicPr>
            <a:picLocks noChangeAspect="1"/>
          </p:cNvPicPr>
          <p:nvPr/>
        </p:nvPicPr>
        <p:blipFill>
          <a:blip r:embed="rId2"/>
          <a:stretch>
            <a:fillRect/>
          </a:stretch>
        </p:blipFill>
        <p:spPr>
          <a:xfrm>
            <a:off x="2171700" y="271462"/>
            <a:ext cx="7848600" cy="6315075"/>
          </a:xfrm>
          <a:prstGeom prst="rect">
            <a:avLst/>
          </a:prstGeom>
        </p:spPr>
      </p:pic>
    </p:spTree>
    <p:extLst>
      <p:ext uri="{BB962C8B-B14F-4D97-AF65-F5344CB8AC3E}">
        <p14:creationId xmlns:p14="http://schemas.microsoft.com/office/powerpoint/2010/main" val="1003363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E655-A4A3-4BA5-8FCA-074F060198E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79F50BC-3EDE-4917-9D39-814FC173C1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79A4B67-8505-49FA-854E-9EA0363E15C4}"/>
              </a:ext>
            </a:extLst>
          </p:cNvPr>
          <p:cNvPicPr>
            <a:picLocks noChangeAspect="1"/>
          </p:cNvPicPr>
          <p:nvPr/>
        </p:nvPicPr>
        <p:blipFill>
          <a:blip r:embed="rId2"/>
          <a:stretch>
            <a:fillRect/>
          </a:stretch>
        </p:blipFill>
        <p:spPr>
          <a:xfrm>
            <a:off x="654658" y="3348654"/>
            <a:ext cx="6522489" cy="2455208"/>
          </a:xfrm>
          <a:prstGeom prst="rect">
            <a:avLst/>
          </a:prstGeom>
        </p:spPr>
      </p:pic>
      <p:pic>
        <p:nvPicPr>
          <p:cNvPr id="5" name="Picture 4">
            <a:extLst>
              <a:ext uri="{FF2B5EF4-FFF2-40B4-BE49-F238E27FC236}">
                <a16:creationId xmlns:a16="http://schemas.microsoft.com/office/drawing/2014/main" id="{3BC357F2-9A37-4807-876F-B9E5A4DB2DDB}"/>
              </a:ext>
            </a:extLst>
          </p:cNvPr>
          <p:cNvPicPr>
            <a:picLocks noChangeAspect="1"/>
          </p:cNvPicPr>
          <p:nvPr/>
        </p:nvPicPr>
        <p:blipFill>
          <a:blip r:embed="rId3"/>
          <a:stretch>
            <a:fillRect/>
          </a:stretch>
        </p:blipFill>
        <p:spPr>
          <a:xfrm>
            <a:off x="7692604" y="735919"/>
            <a:ext cx="3396084" cy="4064365"/>
          </a:xfrm>
          <a:prstGeom prst="rect">
            <a:avLst/>
          </a:prstGeom>
        </p:spPr>
      </p:pic>
    </p:spTree>
    <p:extLst>
      <p:ext uri="{BB962C8B-B14F-4D97-AF65-F5344CB8AC3E}">
        <p14:creationId xmlns:p14="http://schemas.microsoft.com/office/powerpoint/2010/main" val="3642107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3715-6505-40A8-91E2-9420BAB025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DC5F8E-87C9-471C-8855-3BFDDC82CC7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C45FAA6-596E-4DDD-876F-707084550121}"/>
              </a:ext>
            </a:extLst>
          </p:cNvPr>
          <p:cNvPicPr>
            <a:picLocks noChangeAspect="1"/>
          </p:cNvPicPr>
          <p:nvPr/>
        </p:nvPicPr>
        <p:blipFill>
          <a:blip r:embed="rId2"/>
          <a:stretch>
            <a:fillRect/>
          </a:stretch>
        </p:blipFill>
        <p:spPr>
          <a:xfrm>
            <a:off x="947150" y="462421"/>
            <a:ext cx="4678583" cy="4079099"/>
          </a:xfrm>
          <a:prstGeom prst="rect">
            <a:avLst/>
          </a:prstGeom>
        </p:spPr>
      </p:pic>
      <p:pic>
        <p:nvPicPr>
          <p:cNvPr id="5" name="Picture 4">
            <a:extLst>
              <a:ext uri="{FF2B5EF4-FFF2-40B4-BE49-F238E27FC236}">
                <a16:creationId xmlns:a16="http://schemas.microsoft.com/office/drawing/2014/main" id="{580677E5-E4B2-4D77-88A7-B1009D79A40C}"/>
              </a:ext>
            </a:extLst>
          </p:cNvPr>
          <p:cNvPicPr>
            <a:picLocks noChangeAspect="1"/>
          </p:cNvPicPr>
          <p:nvPr/>
        </p:nvPicPr>
        <p:blipFill>
          <a:blip r:embed="rId3"/>
          <a:stretch>
            <a:fillRect/>
          </a:stretch>
        </p:blipFill>
        <p:spPr>
          <a:xfrm>
            <a:off x="6437098" y="352424"/>
            <a:ext cx="3914775" cy="5895975"/>
          </a:xfrm>
          <a:prstGeom prst="rect">
            <a:avLst/>
          </a:prstGeom>
        </p:spPr>
      </p:pic>
    </p:spTree>
    <p:extLst>
      <p:ext uri="{BB962C8B-B14F-4D97-AF65-F5344CB8AC3E}">
        <p14:creationId xmlns:p14="http://schemas.microsoft.com/office/powerpoint/2010/main" val="1404825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5FCF-CCFF-46BE-98E8-87AF08DF67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39E20B-4989-44F5-95B8-C5648FA45F7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B764F28-EB82-4DBF-8C8A-BCA3601C54A8}"/>
              </a:ext>
            </a:extLst>
          </p:cNvPr>
          <p:cNvPicPr>
            <a:picLocks noChangeAspect="1"/>
          </p:cNvPicPr>
          <p:nvPr/>
        </p:nvPicPr>
        <p:blipFill>
          <a:blip r:embed="rId2"/>
          <a:stretch>
            <a:fillRect/>
          </a:stretch>
        </p:blipFill>
        <p:spPr>
          <a:xfrm>
            <a:off x="3220199" y="833982"/>
            <a:ext cx="4712765" cy="5414417"/>
          </a:xfrm>
          <a:prstGeom prst="rect">
            <a:avLst/>
          </a:prstGeom>
        </p:spPr>
      </p:pic>
    </p:spTree>
    <p:extLst>
      <p:ext uri="{BB962C8B-B14F-4D97-AF65-F5344CB8AC3E}">
        <p14:creationId xmlns:p14="http://schemas.microsoft.com/office/powerpoint/2010/main" val="159437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F214-F01C-440D-8692-E1E92FF8A9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6823BC-1414-4D18-9024-C85994A51ED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957C6B-0F13-4863-852D-678406DF837A}"/>
              </a:ext>
            </a:extLst>
          </p:cNvPr>
          <p:cNvPicPr>
            <a:picLocks noChangeAspect="1"/>
          </p:cNvPicPr>
          <p:nvPr/>
        </p:nvPicPr>
        <p:blipFill>
          <a:blip r:embed="rId2"/>
          <a:stretch>
            <a:fillRect/>
          </a:stretch>
        </p:blipFill>
        <p:spPr>
          <a:xfrm>
            <a:off x="0" y="424938"/>
            <a:ext cx="12192000" cy="6008124"/>
          </a:xfrm>
          <a:prstGeom prst="rect">
            <a:avLst/>
          </a:prstGeom>
        </p:spPr>
      </p:pic>
    </p:spTree>
    <p:extLst>
      <p:ext uri="{BB962C8B-B14F-4D97-AF65-F5344CB8AC3E}">
        <p14:creationId xmlns:p14="http://schemas.microsoft.com/office/powerpoint/2010/main" val="377291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F52B-DC55-4D29-BCE3-295FB42E7144}"/>
              </a:ext>
            </a:extLst>
          </p:cNvPr>
          <p:cNvSpPr>
            <a:spLocks noGrp="1"/>
          </p:cNvSpPr>
          <p:nvPr>
            <p:ph type="title"/>
          </p:nvPr>
        </p:nvSpPr>
        <p:spPr/>
        <p:txBody>
          <a:bodyPr/>
          <a:lstStyle/>
          <a:p>
            <a:r>
              <a:rPr lang="en-US" dirty="0"/>
              <a:t>MWCCS Sites</a:t>
            </a:r>
          </a:p>
        </p:txBody>
      </p:sp>
      <p:sp>
        <p:nvSpPr>
          <p:cNvPr id="3" name="Content Placeholder 2">
            <a:extLst>
              <a:ext uri="{FF2B5EF4-FFF2-40B4-BE49-F238E27FC236}">
                <a16:creationId xmlns:a16="http://schemas.microsoft.com/office/drawing/2014/main" id="{8B2F09FB-FA69-414F-8513-5A73D5AF76CA}"/>
              </a:ext>
            </a:extLst>
          </p:cNvPr>
          <p:cNvSpPr>
            <a:spLocks noGrp="1"/>
          </p:cNvSpPr>
          <p:nvPr>
            <p:ph idx="1"/>
          </p:nvPr>
        </p:nvSpPr>
        <p:spPr/>
        <p:txBody>
          <a:bodyPr/>
          <a:lstStyle/>
          <a:p>
            <a:endParaRPr lang="en-US"/>
          </a:p>
        </p:txBody>
      </p:sp>
      <p:pic>
        <p:nvPicPr>
          <p:cNvPr id="1026" name="Picture 2" descr="https://statepi.jhsph.edu/mwccs/wp-content/themes/mwccs_public/images/static-map-home.jpg">
            <a:extLst>
              <a:ext uri="{FF2B5EF4-FFF2-40B4-BE49-F238E27FC236}">
                <a16:creationId xmlns:a16="http://schemas.microsoft.com/office/drawing/2014/main" id="{CC1F8B2A-F4BB-41CA-AFF1-39E8BE1E2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19" y="1461155"/>
            <a:ext cx="11285961" cy="494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29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08B5C3-6096-422D-BFDD-7F7FF22BB21A}"/>
              </a:ext>
            </a:extLst>
          </p:cNvPr>
          <p:cNvSpPr>
            <a:spLocks noGrp="1"/>
          </p:cNvSpPr>
          <p:nvPr>
            <p:ph type="title"/>
          </p:nvPr>
        </p:nvSpPr>
        <p:spPr/>
        <p:txBody>
          <a:bodyPr/>
          <a:lstStyle/>
          <a:p>
            <a:r>
              <a:rPr lang="en-US" dirty="0"/>
              <a:t>The Combined Cohort</a:t>
            </a:r>
          </a:p>
        </p:txBody>
      </p:sp>
      <p:sp>
        <p:nvSpPr>
          <p:cNvPr id="5" name="Text Placeholder 4">
            <a:extLst>
              <a:ext uri="{FF2B5EF4-FFF2-40B4-BE49-F238E27FC236}">
                <a16:creationId xmlns:a16="http://schemas.microsoft.com/office/drawing/2014/main" id="{83AB7B33-D0ED-4266-86BA-230D5F6913BC}"/>
              </a:ext>
            </a:extLst>
          </p:cNvPr>
          <p:cNvSpPr>
            <a:spLocks noGrp="1"/>
          </p:cNvSpPr>
          <p:nvPr>
            <p:ph type="body" idx="1"/>
          </p:nvPr>
        </p:nvSpPr>
        <p:spPr/>
        <p:txBody>
          <a:bodyPr/>
          <a:lstStyle/>
          <a:p>
            <a:r>
              <a:rPr lang="en-US" b="1" dirty="0"/>
              <a:t>Multicenter AIDS Cohort Study (MACS)</a:t>
            </a:r>
          </a:p>
        </p:txBody>
      </p:sp>
      <p:sp>
        <p:nvSpPr>
          <p:cNvPr id="6" name="Content Placeholder 5">
            <a:extLst>
              <a:ext uri="{FF2B5EF4-FFF2-40B4-BE49-F238E27FC236}">
                <a16:creationId xmlns:a16="http://schemas.microsoft.com/office/drawing/2014/main" id="{C28B797C-5E74-4F44-B6DB-BA55E196853B}"/>
              </a:ext>
            </a:extLst>
          </p:cNvPr>
          <p:cNvSpPr>
            <a:spLocks noGrp="1"/>
          </p:cNvSpPr>
          <p:nvPr>
            <p:ph sz="half" idx="2"/>
          </p:nvPr>
        </p:nvSpPr>
        <p:spPr/>
        <p:txBody>
          <a:bodyPr>
            <a:normAutofit/>
          </a:bodyPr>
          <a:lstStyle/>
          <a:p>
            <a:r>
              <a:rPr lang="en-US" dirty="0"/>
              <a:t>30-year study of HIV in gay and bisexual men. MACS enrolled more than 7,300 study participants</a:t>
            </a:r>
          </a:p>
          <a:p>
            <a:r>
              <a:rPr lang="en-US" dirty="0"/>
              <a:t>4 clinical research sites and a data coordinating center</a:t>
            </a:r>
          </a:p>
          <a:p>
            <a:r>
              <a:rPr lang="en-US" dirty="0"/>
              <a:t>Sites </a:t>
            </a:r>
          </a:p>
          <a:p>
            <a:pPr lvl="1"/>
            <a:r>
              <a:rPr lang="en-US" dirty="0"/>
              <a:t>Pittsburgh </a:t>
            </a:r>
          </a:p>
          <a:p>
            <a:pPr lvl="1"/>
            <a:r>
              <a:rPr lang="en-US" dirty="0"/>
              <a:t>Chicago</a:t>
            </a:r>
          </a:p>
          <a:p>
            <a:pPr lvl="1"/>
            <a:r>
              <a:rPr lang="en-US" dirty="0"/>
              <a:t>Baltimore </a:t>
            </a:r>
          </a:p>
          <a:p>
            <a:pPr lvl="1"/>
            <a:r>
              <a:rPr lang="en-US" dirty="0"/>
              <a:t>LA </a:t>
            </a:r>
          </a:p>
        </p:txBody>
      </p:sp>
      <p:sp>
        <p:nvSpPr>
          <p:cNvPr id="7" name="Text Placeholder 6">
            <a:extLst>
              <a:ext uri="{FF2B5EF4-FFF2-40B4-BE49-F238E27FC236}">
                <a16:creationId xmlns:a16="http://schemas.microsoft.com/office/drawing/2014/main" id="{2AEF1BE8-9606-4010-A17F-F5E7E58FAFEE}"/>
              </a:ext>
            </a:extLst>
          </p:cNvPr>
          <p:cNvSpPr>
            <a:spLocks noGrp="1"/>
          </p:cNvSpPr>
          <p:nvPr>
            <p:ph type="body" sz="quarter" idx="3"/>
          </p:nvPr>
        </p:nvSpPr>
        <p:spPr/>
        <p:txBody>
          <a:bodyPr/>
          <a:lstStyle/>
          <a:p>
            <a:r>
              <a:rPr lang="en-US" b="1" dirty="0" err="1"/>
              <a:t>Womens</a:t>
            </a:r>
            <a:r>
              <a:rPr lang="en-US" b="1" dirty="0"/>
              <a:t> Interagency Study (WIHS)</a:t>
            </a:r>
          </a:p>
        </p:txBody>
      </p:sp>
      <p:sp>
        <p:nvSpPr>
          <p:cNvPr id="8" name="Content Placeholder 7">
            <a:extLst>
              <a:ext uri="{FF2B5EF4-FFF2-40B4-BE49-F238E27FC236}">
                <a16:creationId xmlns:a16="http://schemas.microsoft.com/office/drawing/2014/main" id="{39A1AA4A-8232-40C4-8014-F5CC385B9608}"/>
              </a:ext>
            </a:extLst>
          </p:cNvPr>
          <p:cNvSpPr>
            <a:spLocks noGrp="1"/>
          </p:cNvSpPr>
          <p:nvPr>
            <p:ph sz="quarter" idx="4"/>
          </p:nvPr>
        </p:nvSpPr>
        <p:spPr/>
        <p:txBody>
          <a:bodyPr>
            <a:normAutofit/>
          </a:bodyPr>
          <a:lstStyle/>
          <a:p>
            <a:r>
              <a:rPr lang="en-US" dirty="0"/>
              <a:t>Largest and longest cohort study of women with HIV in the US</a:t>
            </a:r>
          </a:p>
          <a:p>
            <a:r>
              <a:rPr lang="en-US" dirty="0"/>
              <a:t>WIHS began in 1993. </a:t>
            </a:r>
          </a:p>
          <a:p>
            <a:r>
              <a:rPr lang="en-US" dirty="0"/>
              <a:t>Sites - Atlanta, GA; Birmingham, AL; Jackson, MS; Chapel Hill, NC; Chicago, IL; Miami, FL; New York City, NY;  Los Angeles, CA; San Francisco, CA; Washington, DC</a:t>
            </a:r>
          </a:p>
        </p:txBody>
      </p:sp>
      <p:sp>
        <p:nvSpPr>
          <p:cNvPr id="10" name="TextBox 9">
            <a:extLst>
              <a:ext uri="{FF2B5EF4-FFF2-40B4-BE49-F238E27FC236}">
                <a16:creationId xmlns:a16="http://schemas.microsoft.com/office/drawing/2014/main" id="{EE1500E1-EC56-4003-8766-74D8B7E689F8}"/>
              </a:ext>
            </a:extLst>
          </p:cNvPr>
          <p:cNvSpPr txBox="1"/>
          <p:nvPr/>
        </p:nvSpPr>
        <p:spPr>
          <a:xfrm flipH="1">
            <a:off x="3880104" y="5794673"/>
            <a:ext cx="7945120" cy="461665"/>
          </a:xfrm>
          <a:prstGeom prst="rect">
            <a:avLst/>
          </a:prstGeom>
          <a:noFill/>
        </p:spPr>
        <p:txBody>
          <a:bodyPr wrap="square" rtlCol="0">
            <a:spAutoFit/>
          </a:bodyPr>
          <a:lstStyle/>
          <a:p>
            <a:r>
              <a:rPr lang="en-US" sz="2400" b="1" dirty="0">
                <a:solidFill>
                  <a:srgbClr val="FFFF00"/>
                </a:solidFill>
              </a:rPr>
              <a:t>The two cohorts merged in 2019 to form the MWCCS</a:t>
            </a:r>
          </a:p>
        </p:txBody>
      </p:sp>
    </p:spTree>
    <p:extLst>
      <p:ext uri="{BB962C8B-B14F-4D97-AF65-F5344CB8AC3E}">
        <p14:creationId xmlns:p14="http://schemas.microsoft.com/office/powerpoint/2010/main" val="321238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B64D-C469-48EE-9370-65D99462B4F9}"/>
              </a:ext>
            </a:extLst>
          </p:cNvPr>
          <p:cNvSpPr>
            <a:spLocks noGrp="1"/>
          </p:cNvSpPr>
          <p:nvPr>
            <p:ph type="title"/>
          </p:nvPr>
        </p:nvSpPr>
        <p:spPr/>
        <p:txBody>
          <a:bodyPr/>
          <a:lstStyle/>
          <a:p>
            <a:r>
              <a:rPr lang="en-US" b="1" dirty="0"/>
              <a:t>Study Aims - MWCCS</a:t>
            </a:r>
            <a:br>
              <a:rPr lang="en-US" b="1" dirty="0"/>
            </a:br>
            <a:endParaRPr lang="en-US" dirty="0"/>
          </a:p>
        </p:txBody>
      </p:sp>
      <p:sp>
        <p:nvSpPr>
          <p:cNvPr id="3" name="Content Placeholder 2">
            <a:extLst>
              <a:ext uri="{FF2B5EF4-FFF2-40B4-BE49-F238E27FC236}">
                <a16:creationId xmlns:a16="http://schemas.microsoft.com/office/drawing/2014/main" id="{18E2C590-6E3F-4BB0-8765-47196594BC6E}"/>
              </a:ext>
            </a:extLst>
          </p:cNvPr>
          <p:cNvSpPr>
            <a:spLocks noGrp="1"/>
          </p:cNvSpPr>
          <p:nvPr>
            <p:ph idx="1"/>
          </p:nvPr>
        </p:nvSpPr>
        <p:spPr/>
        <p:txBody>
          <a:bodyPr>
            <a:normAutofit/>
          </a:bodyPr>
          <a:lstStyle/>
          <a:p>
            <a:r>
              <a:rPr lang="en-US" b="1" dirty="0"/>
              <a:t>Cardiovascular </a:t>
            </a:r>
          </a:p>
          <a:p>
            <a:r>
              <a:rPr lang="en-US" b="1" dirty="0"/>
              <a:t>Pulmonary/Sleep</a:t>
            </a:r>
          </a:p>
          <a:p>
            <a:r>
              <a:rPr lang="en-US" b="1" dirty="0"/>
              <a:t>Neurocognitive</a:t>
            </a:r>
          </a:p>
          <a:p>
            <a:r>
              <a:rPr lang="en-US" b="1" dirty="0"/>
              <a:t>Aging </a:t>
            </a:r>
          </a:p>
          <a:p>
            <a:r>
              <a:rPr lang="en-US" b="1" dirty="0"/>
              <a:t>Cancer</a:t>
            </a:r>
          </a:p>
          <a:p>
            <a:r>
              <a:rPr lang="en-US" b="1" dirty="0"/>
              <a:t>HIV Pathogenesis</a:t>
            </a:r>
          </a:p>
          <a:p>
            <a:r>
              <a:rPr lang="en-US" b="1" dirty="0"/>
              <a:t>Psychosocial</a:t>
            </a:r>
          </a:p>
          <a:p>
            <a:r>
              <a:rPr lang="en-US" b="1" dirty="0"/>
              <a:t>Health Disparities</a:t>
            </a:r>
          </a:p>
          <a:p>
            <a:r>
              <a:rPr lang="en-US" b="1" dirty="0"/>
              <a:t>Career Development Aims</a:t>
            </a:r>
            <a:endParaRPr lang="en-US" dirty="0"/>
          </a:p>
          <a:p>
            <a:endParaRPr lang="en-US" dirty="0"/>
          </a:p>
          <a:p>
            <a:endParaRPr lang="en-US" dirty="0"/>
          </a:p>
        </p:txBody>
      </p:sp>
    </p:spTree>
    <p:extLst>
      <p:ext uri="{BB962C8B-B14F-4D97-AF65-F5344CB8AC3E}">
        <p14:creationId xmlns:p14="http://schemas.microsoft.com/office/powerpoint/2010/main" val="2838389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57BA0-ED11-4CE9-BF3C-0926EE592F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60D57D-9786-412C-96D1-B37213B45DF9}"/>
              </a:ext>
            </a:extLst>
          </p:cNvPr>
          <p:cNvSpPr>
            <a:spLocks noGrp="1"/>
          </p:cNvSpPr>
          <p:nvPr>
            <p:ph idx="1"/>
          </p:nvPr>
        </p:nvSpPr>
        <p:spPr>
          <a:xfrm>
            <a:off x="463233" y="2091426"/>
            <a:ext cx="7695248" cy="4195481"/>
          </a:xfrm>
        </p:spPr>
        <p:txBody>
          <a:bodyPr>
            <a:normAutofit fontScale="70000" lnSpcReduction="20000"/>
          </a:bodyPr>
          <a:lstStyle/>
          <a:p>
            <a:endParaRPr lang="en-US" dirty="0"/>
          </a:p>
          <a:p>
            <a:r>
              <a:rPr lang="en-US" b="1" dirty="0">
                <a:solidFill>
                  <a:srgbClr val="FFFF00"/>
                </a:solidFill>
              </a:rPr>
              <a:t>National Institute of Allergy and Infectious Diseases (NIAID)</a:t>
            </a:r>
          </a:p>
          <a:p>
            <a:r>
              <a:rPr lang="en-US" b="1" dirty="0">
                <a:solidFill>
                  <a:srgbClr val="FFFF00"/>
                </a:solidFill>
              </a:rPr>
              <a:t>National Heart Blood Lung Institute (NHLBI)</a:t>
            </a:r>
          </a:p>
          <a:p>
            <a:r>
              <a:rPr lang="en-US" b="1" dirty="0"/>
              <a:t>National Cancer Institute (NCI)</a:t>
            </a:r>
          </a:p>
          <a:p>
            <a:r>
              <a:rPr lang="en-US" b="1" dirty="0"/>
              <a:t>National Institute on Aging (NIA)</a:t>
            </a:r>
          </a:p>
          <a:p>
            <a:r>
              <a:rPr lang="en-US" b="1" dirty="0"/>
              <a:t>NIDA = National Institute on Drug Abuse</a:t>
            </a:r>
          </a:p>
          <a:p>
            <a:r>
              <a:rPr lang="en-US" b="1" dirty="0"/>
              <a:t>National Institute on Mental Health</a:t>
            </a:r>
          </a:p>
          <a:p>
            <a:r>
              <a:rPr lang="en-US" b="1" dirty="0"/>
              <a:t>National Institute of Child Health and Human Development (NICHD) </a:t>
            </a:r>
          </a:p>
          <a:p>
            <a:r>
              <a:rPr lang="en-US" b="1" dirty="0"/>
              <a:t>National Institute of Dental and Craniofacial Research (NIDCR)</a:t>
            </a:r>
          </a:p>
          <a:p>
            <a:r>
              <a:rPr lang="en-US" b="1" dirty="0"/>
              <a:t>National Institute of Neurological Disorders and Stroke (NINDS)</a:t>
            </a:r>
          </a:p>
          <a:p>
            <a:r>
              <a:rPr lang="en-US" b="1" dirty="0"/>
              <a:t> National Institute of Nursing Research (NINR)</a:t>
            </a:r>
          </a:p>
          <a:p>
            <a:r>
              <a:rPr lang="en-US" b="1" dirty="0"/>
              <a:t>National Institute on Alcohol Abuse and Alcoholism (NIAAA)</a:t>
            </a:r>
          </a:p>
          <a:p>
            <a:r>
              <a:rPr lang="en-US" b="1" dirty="0"/>
              <a:t>National Institute on Deafness and Other Communication Disorders (NIDCD)</a:t>
            </a:r>
          </a:p>
          <a:p>
            <a:r>
              <a:rPr lang="en-US" b="1" dirty="0"/>
              <a:t>National Institute of Diabetes and Digestive and Kidney Diseases (NIDDK)</a:t>
            </a:r>
          </a:p>
          <a:p>
            <a:pPr marL="0" indent="0">
              <a:buNone/>
            </a:pPr>
            <a:endParaRPr lang="en-US" dirty="0"/>
          </a:p>
        </p:txBody>
      </p:sp>
      <p:pic>
        <p:nvPicPr>
          <p:cNvPr id="4" name="Picture 3">
            <a:extLst>
              <a:ext uri="{FF2B5EF4-FFF2-40B4-BE49-F238E27FC236}">
                <a16:creationId xmlns:a16="http://schemas.microsoft.com/office/drawing/2014/main" id="{4876EF8B-6347-4D69-92CF-6C5AE2DC29B0}"/>
              </a:ext>
            </a:extLst>
          </p:cNvPr>
          <p:cNvPicPr>
            <a:picLocks noChangeAspect="1"/>
          </p:cNvPicPr>
          <p:nvPr/>
        </p:nvPicPr>
        <p:blipFill>
          <a:blip r:embed="rId2"/>
          <a:stretch>
            <a:fillRect/>
          </a:stretch>
        </p:blipFill>
        <p:spPr>
          <a:xfrm>
            <a:off x="8393420" y="701041"/>
            <a:ext cx="3513343" cy="5187291"/>
          </a:xfrm>
          <a:prstGeom prst="rect">
            <a:avLst/>
          </a:prstGeom>
        </p:spPr>
      </p:pic>
      <p:pic>
        <p:nvPicPr>
          <p:cNvPr id="5" name="Picture 4">
            <a:extLst>
              <a:ext uri="{FF2B5EF4-FFF2-40B4-BE49-F238E27FC236}">
                <a16:creationId xmlns:a16="http://schemas.microsoft.com/office/drawing/2014/main" id="{46DC6052-D5D9-4E0B-BDCA-6743BB03EABA}"/>
              </a:ext>
            </a:extLst>
          </p:cNvPr>
          <p:cNvPicPr>
            <a:picLocks noChangeAspect="1"/>
          </p:cNvPicPr>
          <p:nvPr/>
        </p:nvPicPr>
        <p:blipFill>
          <a:blip r:embed="rId3"/>
          <a:stretch>
            <a:fillRect/>
          </a:stretch>
        </p:blipFill>
        <p:spPr>
          <a:xfrm>
            <a:off x="546853" y="452718"/>
            <a:ext cx="6847402" cy="1722502"/>
          </a:xfrm>
          <a:prstGeom prst="rect">
            <a:avLst/>
          </a:prstGeom>
        </p:spPr>
      </p:pic>
    </p:spTree>
    <p:extLst>
      <p:ext uri="{BB962C8B-B14F-4D97-AF65-F5344CB8AC3E}">
        <p14:creationId xmlns:p14="http://schemas.microsoft.com/office/powerpoint/2010/main" val="41650431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4552</TotalTime>
  <Words>963</Words>
  <Application>Microsoft Office PowerPoint</Application>
  <PresentationFormat>Widescreen</PresentationFormat>
  <Paragraphs>100</Paragraphs>
  <Slides>47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Century Gothic</vt:lpstr>
      <vt:lpstr>Wingdings 3</vt:lpstr>
      <vt:lpstr>Ion</vt:lpstr>
      <vt:lpstr>40 Years of the Pitt Mens Study How Community Creates Better Research</vt:lpstr>
      <vt:lpstr>PowerPoint Presentation</vt:lpstr>
      <vt:lpstr>What is the Pitt Mens Study?</vt:lpstr>
      <vt:lpstr>Pitt Mens Study at a Glance</vt:lpstr>
      <vt:lpstr>PowerPoint Presentation</vt:lpstr>
      <vt:lpstr>MWCCS Sites</vt:lpstr>
      <vt:lpstr>The Combined Cohort</vt:lpstr>
      <vt:lpstr>Study Aims - MWCCS </vt:lpstr>
      <vt:lpstr>PowerPoint Presentation</vt:lpstr>
      <vt:lpstr>PowerPoint Presentation</vt:lpstr>
      <vt:lpstr>Visits at the Pitt Men’s Study</vt:lpstr>
      <vt:lpstr>PowerPoint Presentation</vt:lpstr>
      <vt:lpstr>PowerPoint Presentation</vt:lpstr>
      <vt:lpstr>PowerPoint Presentation</vt:lpstr>
      <vt:lpstr>PowerPoint Presentation</vt:lpstr>
      <vt:lpstr>In the Beginning…</vt:lpstr>
      <vt:lpstr>PowerPoint Presentation</vt:lpstr>
      <vt:lpstr>PowerPoint Presentation</vt:lpstr>
      <vt:lpstr>How did they do it?</vt:lpstr>
      <vt:lpstr>PowerPoint Presentation</vt:lpstr>
      <vt:lpstr>Pitt Mens Study Newsletter</vt:lpstr>
      <vt:lpstr>PowerPoint Presentation</vt:lpstr>
      <vt:lpstr>PowerPoint Presentation</vt:lpstr>
      <vt:lpstr>Confidentiality </vt:lpstr>
      <vt:lpstr>Feeling Safe</vt:lpstr>
      <vt:lpstr>Remembering the past</vt:lpstr>
      <vt:lpstr>PowerPoint Presentation</vt:lpstr>
      <vt:lpstr>PowerPoint Presentation</vt:lpstr>
      <vt:lpstr>PowerPoint Presentation</vt:lpstr>
      <vt:lpstr>Caring for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 years of the Pitt Mens Study</dc:title>
  <dc:creator>Ho, Ken Sujin</dc:creator>
  <cp:lastModifiedBy>Ho, Ken Sujin</cp:lastModifiedBy>
  <cp:revision>55</cp:revision>
  <dcterms:created xsi:type="dcterms:W3CDTF">2024-07-05T12:12:29Z</dcterms:created>
  <dcterms:modified xsi:type="dcterms:W3CDTF">2024-07-08T16:05:02Z</dcterms:modified>
</cp:coreProperties>
</file>